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280" r:id="rId2"/>
    <p:sldId id="278" r:id="rId3"/>
    <p:sldId id="283" r:id="rId4"/>
    <p:sldId id="281" r:id="rId5"/>
    <p:sldId id="309" r:id="rId6"/>
    <p:sldId id="258" r:id="rId7"/>
    <p:sldId id="285" r:id="rId8"/>
    <p:sldId id="299" r:id="rId9"/>
    <p:sldId id="301" r:id="rId10"/>
    <p:sldId id="286" r:id="rId11"/>
    <p:sldId id="296" r:id="rId12"/>
    <p:sldId id="289" r:id="rId13"/>
    <p:sldId id="291" r:id="rId14"/>
    <p:sldId id="292" r:id="rId15"/>
    <p:sldId id="261" r:id="rId16"/>
    <p:sldId id="275" r:id="rId17"/>
    <p:sldId id="276" r:id="rId18"/>
    <p:sldId id="260" r:id="rId19"/>
    <p:sldId id="293" r:id="rId20"/>
    <p:sldId id="290" r:id="rId21"/>
    <p:sldId id="303" r:id="rId22"/>
    <p:sldId id="302" r:id="rId23"/>
    <p:sldId id="300" r:id="rId24"/>
    <p:sldId id="304" r:id="rId25"/>
    <p:sldId id="256" r:id="rId26"/>
    <p:sldId id="257" r:id="rId27"/>
    <p:sldId id="306" r:id="rId28"/>
    <p:sldId id="307" r:id="rId29"/>
    <p:sldId id="282" r:id="rId30"/>
    <p:sldId id="305" r:id="rId31"/>
    <p:sldId id="308" r:id="rId32"/>
    <p:sldId id="295" r:id="rId33"/>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806ED90-6B05-4B42-9258-F7BB7DF9EE9A}" v="2" dt="2024-01-30T10:56:38.71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997" autoAdjust="0"/>
    <p:restoredTop sz="77210" autoAdjust="0"/>
  </p:normalViewPr>
  <p:slideViewPr>
    <p:cSldViewPr snapToGrid="0">
      <p:cViewPr varScale="1">
        <p:scale>
          <a:sx n="67" d="100"/>
          <a:sy n="67" d="100"/>
        </p:scale>
        <p:origin x="1157"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microsoft.com/office/2015/10/relationships/revisionInfo" Target="revisionInfo.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67289819-CD1C-4678-8BB5-C35332F647C3}" type="datetimeFigureOut">
              <a:rPr lang="en-GB" smtClean="0"/>
              <a:t>16/10/2024</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4E84840C-20E3-417D-B314-6186BC885BB3}" type="slidenum">
              <a:rPr lang="en-GB" smtClean="0"/>
              <a:t>‹#›</a:t>
            </a:fld>
            <a:endParaRPr lang="en-GB"/>
          </a:p>
        </p:txBody>
      </p:sp>
    </p:spTree>
    <p:extLst>
      <p:ext uri="{BB962C8B-B14F-4D97-AF65-F5344CB8AC3E}">
        <p14:creationId xmlns:p14="http://schemas.microsoft.com/office/powerpoint/2010/main" val="22221024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Laura</a:t>
            </a:r>
          </a:p>
        </p:txBody>
      </p:sp>
      <p:sp>
        <p:nvSpPr>
          <p:cNvPr id="4" name="Slide Number Placeholder 3"/>
          <p:cNvSpPr>
            <a:spLocks noGrp="1"/>
          </p:cNvSpPr>
          <p:nvPr>
            <p:ph type="sldNum" sz="quarter" idx="5"/>
          </p:nvPr>
        </p:nvSpPr>
        <p:spPr/>
        <p:txBody>
          <a:bodyPr/>
          <a:lstStyle/>
          <a:p>
            <a:fld id="{4E84840C-20E3-417D-B314-6186BC885BB3}" type="slidenum">
              <a:rPr lang="en-GB" smtClean="0"/>
              <a:t>1</a:t>
            </a:fld>
            <a:endParaRPr lang="en-GB"/>
          </a:p>
        </p:txBody>
      </p:sp>
    </p:spTree>
    <p:extLst>
      <p:ext uri="{BB962C8B-B14F-4D97-AF65-F5344CB8AC3E}">
        <p14:creationId xmlns:p14="http://schemas.microsoft.com/office/powerpoint/2010/main" val="31868512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Laura</a:t>
            </a:r>
            <a:endParaRPr lang="en-GB" dirty="0"/>
          </a:p>
        </p:txBody>
      </p:sp>
      <p:sp>
        <p:nvSpPr>
          <p:cNvPr id="4" name="Slide Number Placeholder 3"/>
          <p:cNvSpPr>
            <a:spLocks noGrp="1"/>
          </p:cNvSpPr>
          <p:nvPr>
            <p:ph type="sldNum" sz="quarter" idx="5"/>
          </p:nvPr>
        </p:nvSpPr>
        <p:spPr/>
        <p:txBody>
          <a:bodyPr/>
          <a:lstStyle/>
          <a:p>
            <a:fld id="{4E84840C-20E3-417D-B314-6186BC885BB3}" type="slidenum">
              <a:rPr lang="en-GB" smtClean="0"/>
              <a:t>2</a:t>
            </a:fld>
            <a:endParaRPr lang="en-GB"/>
          </a:p>
        </p:txBody>
      </p:sp>
    </p:spTree>
    <p:extLst>
      <p:ext uri="{BB962C8B-B14F-4D97-AF65-F5344CB8AC3E}">
        <p14:creationId xmlns:p14="http://schemas.microsoft.com/office/powerpoint/2010/main" val="42295885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Laura</a:t>
            </a:r>
          </a:p>
          <a:p>
            <a:r>
              <a:rPr lang="en-GB" dirty="0"/>
              <a:t>Lack of time – parents are busy trying to work and also children are busy with clubs outside of school.</a:t>
            </a:r>
          </a:p>
          <a:p>
            <a:r>
              <a:rPr lang="en-GB" dirty="0"/>
              <a:t>Not being read to – again, often no one’s fault, just difficult to find the time. Sometimes, late to bed, not time or everyone is too tired. </a:t>
            </a:r>
          </a:p>
        </p:txBody>
      </p:sp>
      <p:sp>
        <p:nvSpPr>
          <p:cNvPr id="4" name="Slide Number Placeholder 3"/>
          <p:cNvSpPr>
            <a:spLocks noGrp="1"/>
          </p:cNvSpPr>
          <p:nvPr>
            <p:ph type="sldNum" sz="quarter" idx="5"/>
          </p:nvPr>
        </p:nvSpPr>
        <p:spPr/>
        <p:txBody>
          <a:bodyPr/>
          <a:lstStyle/>
          <a:p>
            <a:fld id="{4E84840C-20E3-417D-B314-6186BC885BB3}" type="slidenum">
              <a:rPr lang="en-GB" smtClean="0"/>
              <a:t>3</a:t>
            </a:fld>
            <a:endParaRPr lang="en-GB"/>
          </a:p>
        </p:txBody>
      </p:sp>
    </p:spTree>
    <p:extLst>
      <p:ext uri="{BB962C8B-B14F-4D97-AF65-F5344CB8AC3E}">
        <p14:creationId xmlns:p14="http://schemas.microsoft.com/office/powerpoint/2010/main" val="37833960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Laura</a:t>
            </a:r>
            <a:r>
              <a:rPr lang="en-GB" dirty="0"/>
              <a:t> </a:t>
            </a:r>
          </a:p>
          <a:p>
            <a:r>
              <a:rPr lang="en-GB" dirty="0"/>
              <a:t>1 – appreciate other people  who may be different to them or be living different situations, including other cultures. It builds the respect between people. </a:t>
            </a:r>
          </a:p>
          <a:p>
            <a:r>
              <a:rPr lang="en-GB" dirty="0"/>
              <a:t>3 Imagination is important for their play and also their creativity. </a:t>
            </a:r>
          </a:p>
          <a:p>
            <a:r>
              <a:rPr lang="en-GB" dirty="0"/>
              <a:t>4 – children who read more are known to do better in tests at the end of KS2 and beyond. </a:t>
            </a:r>
          </a:p>
          <a:p>
            <a:r>
              <a:rPr lang="en-GB" dirty="0"/>
              <a:t>5 – we call these words tier 2 – they have those tricky ones which may have more than meaning or just difficult to use. These words are important for their future selves when working in new environments. </a:t>
            </a:r>
          </a:p>
        </p:txBody>
      </p:sp>
      <p:sp>
        <p:nvSpPr>
          <p:cNvPr id="4" name="Slide Number Placeholder 3"/>
          <p:cNvSpPr>
            <a:spLocks noGrp="1"/>
          </p:cNvSpPr>
          <p:nvPr>
            <p:ph type="sldNum" sz="quarter" idx="5"/>
          </p:nvPr>
        </p:nvSpPr>
        <p:spPr/>
        <p:txBody>
          <a:bodyPr/>
          <a:lstStyle/>
          <a:p>
            <a:fld id="{4E84840C-20E3-417D-B314-6186BC885BB3}" type="slidenum">
              <a:rPr lang="en-GB" smtClean="0"/>
              <a:t>4</a:t>
            </a:fld>
            <a:endParaRPr lang="en-GB"/>
          </a:p>
        </p:txBody>
      </p:sp>
    </p:spTree>
    <p:extLst>
      <p:ext uri="{BB962C8B-B14F-4D97-AF65-F5344CB8AC3E}">
        <p14:creationId xmlns:p14="http://schemas.microsoft.com/office/powerpoint/2010/main" val="13629105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E84840C-20E3-417D-B314-6186BC885BB3}" type="slidenum">
              <a:rPr lang="en-GB" smtClean="0"/>
              <a:t>5</a:t>
            </a:fld>
            <a:endParaRPr lang="en-GB"/>
          </a:p>
        </p:txBody>
      </p:sp>
    </p:spTree>
    <p:extLst>
      <p:ext uri="{BB962C8B-B14F-4D97-AF65-F5344CB8AC3E}">
        <p14:creationId xmlns:p14="http://schemas.microsoft.com/office/powerpoint/2010/main" val="21417098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Laura </a:t>
            </a:r>
            <a:r>
              <a:rPr lang="en-GB" dirty="0"/>
              <a:t> </a:t>
            </a:r>
          </a:p>
          <a:p>
            <a:r>
              <a:rPr lang="en-GB" dirty="0"/>
              <a:t>Can see the impact of reading each day has. </a:t>
            </a:r>
          </a:p>
          <a:p>
            <a:r>
              <a:rPr lang="en-GB" sz="1200" b="0" i="0" kern="1200" dirty="0">
                <a:solidFill>
                  <a:schemeClr val="tx1"/>
                </a:solidFill>
                <a:effectLst/>
                <a:latin typeface="+mn-lt"/>
                <a:ea typeface="+mn-ea"/>
                <a:cs typeface="+mn-cs"/>
              </a:rPr>
              <a:t>Reading for 20 minutes per days means they will more likely score better in tests – in the 90</a:t>
            </a:r>
            <a:r>
              <a:rPr lang="en-GB" sz="1200" b="0" i="0" kern="1200" baseline="30000" dirty="0">
                <a:solidFill>
                  <a:schemeClr val="tx1"/>
                </a:solidFill>
                <a:effectLst/>
                <a:latin typeface="+mn-lt"/>
                <a:ea typeface="+mn-ea"/>
                <a:cs typeface="+mn-cs"/>
              </a:rPr>
              <a:t>th</a:t>
            </a:r>
            <a:r>
              <a:rPr lang="en-GB" sz="1200" b="0" i="0" kern="1200" dirty="0">
                <a:solidFill>
                  <a:schemeClr val="tx1"/>
                </a:solidFill>
                <a:effectLst/>
                <a:latin typeface="+mn-lt"/>
                <a:ea typeface="+mn-ea"/>
                <a:cs typeface="+mn-cs"/>
              </a:rPr>
              <a:t> percentile. </a:t>
            </a:r>
            <a:endParaRPr lang="en-GB" dirty="0"/>
          </a:p>
        </p:txBody>
      </p:sp>
      <p:sp>
        <p:nvSpPr>
          <p:cNvPr id="4" name="Slide Number Placeholder 3"/>
          <p:cNvSpPr>
            <a:spLocks noGrp="1"/>
          </p:cNvSpPr>
          <p:nvPr>
            <p:ph type="sldNum" sz="quarter" idx="5"/>
          </p:nvPr>
        </p:nvSpPr>
        <p:spPr/>
        <p:txBody>
          <a:bodyPr/>
          <a:lstStyle/>
          <a:p>
            <a:fld id="{4E84840C-20E3-417D-B314-6186BC885BB3}" type="slidenum">
              <a:rPr lang="en-GB" smtClean="0"/>
              <a:t>6</a:t>
            </a:fld>
            <a:endParaRPr lang="en-GB"/>
          </a:p>
        </p:txBody>
      </p:sp>
    </p:spTree>
    <p:extLst>
      <p:ext uri="{BB962C8B-B14F-4D97-AF65-F5344CB8AC3E}">
        <p14:creationId xmlns:p14="http://schemas.microsoft.com/office/powerpoint/2010/main" val="11795360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Laura</a:t>
            </a:r>
            <a:r>
              <a:rPr lang="en-GB" dirty="0"/>
              <a:t> Together with </a:t>
            </a:r>
            <a:r>
              <a:rPr lang="en-GB" dirty="0" err="1"/>
              <a:t>Blundeston</a:t>
            </a:r>
            <a:r>
              <a:rPr lang="en-GB" dirty="0"/>
              <a:t> pre-school, we encourage sharing books from an early age – see this handout. </a:t>
            </a:r>
          </a:p>
          <a:p>
            <a:r>
              <a:rPr lang="en-GB" dirty="0"/>
              <a:t>Bonding is an important part of sharing a book. We do lots of work on children’s personal development and mental health. This bonding time allows children to feel safe and calm. These times are essential as trust is built and those little conversations start to emerge e.g. a problem or worry they might have. </a:t>
            </a:r>
          </a:p>
        </p:txBody>
      </p:sp>
      <p:sp>
        <p:nvSpPr>
          <p:cNvPr id="4" name="Slide Number Placeholder 3"/>
          <p:cNvSpPr>
            <a:spLocks noGrp="1"/>
          </p:cNvSpPr>
          <p:nvPr>
            <p:ph type="sldNum" sz="quarter" idx="5"/>
          </p:nvPr>
        </p:nvSpPr>
        <p:spPr/>
        <p:txBody>
          <a:bodyPr/>
          <a:lstStyle/>
          <a:p>
            <a:fld id="{4E84840C-20E3-417D-B314-6186BC885BB3}" type="slidenum">
              <a:rPr lang="en-GB" smtClean="0"/>
              <a:t>7</a:t>
            </a:fld>
            <a:endParaRPr lang="en-GB"/>
          </a:p>
        </p:txBody>
      </p:sp>
    </p:spTree>
    <p:extLst>
      <p:ext uri="{BB962C8B-B14F-4D97-AF65-F5344CB8AC3E}">
        <p14:creationId xmlns:p14="http://schemas.microsoft.com/office/powerpoint/2010/main" val="9343743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Laura</a:t>
            </a:r>
            <a:r>
              <a:rPr lang="en-GB" dirty="0"/>
              <a:t> Reading rope was designed by a scientist at the university of Scarborough – known as the </a:t>
            </a:r>
            <a:r>
              <a:rPr lang="en-GB" dirty="0" err="1"/>
              <a:t>scarborough</a:t>
            </a:r>
            <a:r>
              <a:rPr lang="en-GB" dirty="0"/>
              <a:t> reading rope. This shows how complex reading is. There is the word recognition and the language comprehension that combine to make a skilled reader. </a:t>
            </a:r>
          </a:p>
          <a:p>
            <a:r>
              <a:rPr lang="en-GB" dirty="0"/>
              <a:t>We are going to talk you through some of the aspects of these skills. </a:t>
            </a:r>
          </a:p>
        </p:txBody>
      </p:sp>
      <p:sp>
        <p:nvSpPr>
          <p:cNvPr id="4" name="Slide Number Placeholder 3"/>
          <p:cNvSpPr>
            <a:spLocks noGrp="1"/>
          </p:cNvSpPr>
          <p:nvPr>
            <p:ph type="sldNum" sz="quarter" idx="5"/>
          </p:nvPr>
        </p:nvSpPr>
        <p:spPr/>
        <p:txBody>
          <a:bodyPr/>
          <a:lstStyle/>
          <a:p>
            <a:fld id="{4E84840C-20E3-417D-B314-6186BC885BB3}" type="slidenum">
              <a:rPr lang="en-GB" smtClean="0"/>
              <a:t>8</a:t>
            </a:fld>
            <a:endParaRPr lang="en-GB"/>
          </a:p>
        </p:txBody>
      </p:sp>
    </p:spTree>
    <p:extLst>
      <p:ext uri="{BB962C8B-B14F-4D97-AF65-F5344CB8AC3E}">
        <p14:creationId xmlns:p14="http://schemas.microsoft.com/office/powerpoint/2010/main" val="14861419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Laura </a:t>
            </a:r>
            <a:r>
              <a:rPr lang="en-GB" dirty="0"/>
              <a:t>Reading rope was designed by a scientist at the university of Scarborough – known as the </a:t>
            </a:r>
            <a:r>
              <a:rPr lang="en-GB" dirty="0" err="1"/>
              <a:t>scarborough</a:t>
            </a:r>
            <a:r>
              <a:rPr lang="en-GB" dirty="0"/>
              <a:t> reading rope. This shows how complex reading is. There is the word recognition and the language comprehension that combine to make a skilled reader. </a:t>
            </a:r>
          </a:p>
        </p:txBody>
      </p:sp>
      <p:sp>
        <p:nvSpPr>
          <p:cNvPr id="4" name="Slide Number Placeholder 3"/>
          <p:cNvSpPr>
            <a:spLocks noGrp="1"/>
          </p:cNvSpPr>
          <p:nvPr>
            <p:ph type="sldNum" sz="quarter" idx="5"/>
          </p:nvPr>
        </p:nvSpPr>
        <p:spPr/>
        <p:txBody>
          <a:bodyPr/>
          <a:lstStyle/>
          <a:p>
            <a:fld id="{4E84840C-20E3-417D-B314-6186BC885BB3}" type="slidenum">
              <a:rPr lang="en-GB" smtClean="0"/>
              <a:t>9</a:t>
            </a:fld>
            <a:endParaRPr lang="en-GB"/>
          </a:p>
        </p:txBody>
      </p:sp>
    </p:spTree>
    <p:extLst>
      <p:ext uri="{BB962C8B-B14F-4D97-AF65-F5344CB8AC3E}">
        <p14:creationId xmlns:p14="http://schemas.microsoft.com/office/powerpoint/2010/main" val="42284522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Sam</a:t>
            </a:r>
          </a:p>
          <a:p>
            <a:r>
              <a:rPr lang="en-GB" dirty="0"/>
              <a:t>Once children have good word recognition, they can work on the fluency. This is often difficult skill for children. Once they become more fluent – without decoding or pausing – they can begin to focus on the comprehension skills. </a:t>
            </a:r>
          </a:p>
          <a:p>
            <a:r>
              <a:rPr lang="en-GB" dirty="0"/>
              <a:t>All children, even in upper KS2, should be practising fluency at home in school. </a:t>
            </a:r>
          </a:p>
          <a:p>
            <a:r>
              <a:rPr lang="en-GB" dirty="0"/>
              <a:t>In school, we use WCR. Teachers model fluency by reading the passage to the children. Children will practise reading a small section, taking note of punctuation and intonation. </a:t>
            </a:r>
          </a:p>
        </p:txBody>
      </p:sp>
      <p:sp>
        <p:nvSpPr>
          <p:cNvPr id="4" name="Slide Number Placeholder 3"/>
          <p:cNvSpPr>
            <a:spLocks noGrp="1"/>
          </p:cNvSpPr>
          <p:nvPr>
            <p:ph type="sldNum" sz="quarter" idx="5"/>
          </p:nvPr>
        </p:nvSpPr>
        <p:spPr/>
        <p:txBody>
          <a:bodyPr/>
          <a:lstStyle/>
          <a:p>
            <a:fld id="{4E84840C-20E3-417D-B314-6186BC885BB3}" type="slidenum">
              <a:rPr lang="en-GB" smtClean="0"/>
              <a:t>10</a:t>
            </a:fld>
            <a:endParaRPr lang="en-GB"/>
          </a:p>
        </p:txBody>
      </p:sp>
    </p:spTree>
    <p:extLst>
      <p:ext uri="{BB962C8B-B14F-4D97-AF65-F5344CB8AC3E}">
        <p14:creationId xmlns:p14="http://schemas.microsoft.com/office/powerpoint/2010/main" val="7037801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Sam</a:t>
            </a:r>
            <a:endParaRPr lang="en-GB" dirty="0"/>
          </a:p>
        </p:txBody>
      </p:sp>
      <p:sp>
        <p:nvSpPr>
          <p:cNvPr id="4" name="Slide Number Placeholder 3"/>
          <p:cNvSpPr>
            <a:spLocks noGrp="1"/>
          </p:cNvSpPr>
          <p:nvPr>
            <p:ph type="sldNum" sz="quarter" idx="5"/>
          </p:nvPr>
        </p:nvSpPr>
        <p:spPr/>
        <p:txBody>
          <a:bodyPr/>
          <a:lstStyle/>
          <a:p>
            <a:fld id="{4E84840C-20E3-417D-B314-6186BC885BB3}" type="slidenum">
              <a:rPr lang="en-GB" smtClean="0"/>
              <a:t>11</a:t>
            </a:fld>
            <a:endParaRPr lang="en-GB"/>
          </a:p>
        </p:txBody>
      </p:sp>
    </p:spTree>
    <p:extLst>
      <p:ext uri="{BB962C8B-B14F-4D97-AF65-F5344CB8AC3E}">
        <p14:creationId xmlns:p14="http://schemas.microsoft.com/office/powerpoint/2010/main" val="32195343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Kate</a:t>
            </a:r>
          </a:p>
        </p:txBody>
      </p:sp>
      <p:sp>
        <p:nvSpPr>
          <p:cNvPr id="4" name="Slide Number Placeholder 3"/>
          <p:cNvSpPr>
            <a:spLocks noGrp="1"/>
          </p:cNvSpPr>
          <p:nvPr>
            <p:ph type="sldNum" sz="quarter" idx="5"/>
          </p:nvPr>
        </p:nvSpPr>
        <p:spPr/>
        <p:txBody>
          <a:bodyPr/>
          <a:lstStyle/>
          <a:p>
            <a:fld id="{4E84840C-20E3-417D-B314-6186BC885BB3}" type="slidenum">
              <a:rPr lang="en-GB" smtClean="0"/>
              <a:t>12</a:t>
            </a:fld>
            <a:endParaRPr lang="en-GB"/>
          </a:p>
        </p:txBody>
      </p:sp>
    </p:spTree>
    <p:extLst>
      <p:ext uri="{BB962C8B-B14F-4D97-AF65-F5344CB8AC3E}">
        <p14:creationId xmlns:p14="http://schemas.microsoft.com/office/powerpoint/2010/main" val="3933829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Kate </a:t>
            </a:r>
            <a:r>
              <a:rPr lang="en-GB" dirty="0"/>
              <a:t>We use whole class reading in school. Some children in upper KS2 will read on their own. Using the text, we ask questions based on these VIPERS. We allow children to discuss and share ideas. </a:t>
            </a:r>
          </a:p>
          <a:p>
            <a:r>
              <a:rPr lang="en-GB" dirty="0"/>
              <a:t>Let’s look in more detail</a:t>
            </a:r>
          </a:p>
        </p:txBody>
      </p:sp>
      <p:sp>
        <p:nvSpPr>
          <p:cNvPr id="4" name="Slide Number Placeholder 3"/>
          <p:cNvSpPr>
            <a:spLocks noGrp="1"/>
          </p:cNvSpPr>
          <p:nvPr>
            <p:ph type="sldNum" sz="quarter" idx="5"/>
          </p:nvPr>
        </p:nvSpPr>
        <p:spPr/>
        <p:txBody>
          <a:bodyPr/>
          <a:lstStyle/>
          <a:p>
            <a:fld id="{4E84840C-20E3-417D-B314-6186BC885BB3}" type="slidenum">
              <a:rPr lang="en-GB" smtClean="0"/>
              <a:t>13</a:t>
            </a:fld>
            <a:endParaRPr lang="en-GB"/>
          </a:p>
        </p:txBody>
      </p:sp>
    </p:spTree>
    <p:extLst>
      <p:ext uri="{BB962C8B-B14F-4D97-AF65-F5344CB8AC3E}">
        <p14:creationId xmlns:p14="http://schemas.microsoft.com/office/powerpoint/2010/main" val="39222651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Kate</a:t>
            </a:r>
          </a:p>
        </p:txBody>
      </p:sp>
      <p:sp>
        <p:nvSpPr>
          <p:cNvPr id="4" name="Slide Number Placeholder 3"/>
          <p:cNvSpPr>
            <a:spLocks noGrp="1"/>
          </p:cNvSpPr>
          <p:nvPr>
            <p:ph type="sldNum" sz="quarter" idx="5"/>
          </p:nvPr>
        </p:nvSpPr>
        <p:spPr/>
        <p:txBody>
          <a:bodyPr/>
          <a:lstStyle/>
          <a:p>
            <a:fld id="{4E84840C-20E3-417D-B314-6186BC885BB3}" type="slidenum">
              <a:rPr lang="en-GB" smtClean="0"/>
              <a:t>14</a:t>
            </a:fld>
            <a:endParaRPr lang="en-GB"/>
          </a:p>
        </p:txBody>
      </p:sp>
    </p:spTree>
    <p:extLst>
      <p:ext uri="{BB962C8B-B14F-4D97-AF65-F5344CB8AC3E}">
        <p14:creationId xmlns:p14="http://schemas.microsoft.com/office/powerpoint/2010/main" val="4359702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Kate</a:t>
            </a:r>
          </a:p>
        </p:txBody>
      </p:sp>
      <p:sp>
        <p:nvSpPr>
          <p:cNvPr id="4" name="Slide Number Placeholder 3"/>
          <p:cNvSpPr>
            <a:spLocks noGrp="1"/>
          </p:cNvSpPr>
          <p:nvPr>
            <p:ph type="sldNum" sz="quarter" idx="5"/>
          </p:nvPr>
        </p:nvSpPr>
        <p:spPr/>
        <p:txBody>
          <a:bodyPr/>
          <a:lstStyle/>
          <a:p>
            <a:fld id="{4E84840C-20E3-417D-B314-6186BC885BB3}" type="slidenum">
              <a:rPr lang="en-GB" smtClean="0"/>
              <a:t>15</a:t>
            </a:fld>
            <a:endParaRPr lang="en-GB"/>
          </a:p>
        </p:txBody>
      </p:sp>
    </p:spTree>
    <p:extLst>
      <p:ext uri="{BB962C8B-B14F-4D97-AF65-F5344CB8AC3E}">
        <p14:creationId xmlns:p14="http://schemas.microsoft.com/office/powerpoint/2010/main" val="24875003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Sam</a:t>
            </a:r>
          </a:p>
        </p:txBody>
      </p:sp>
      <p:sp>
        <p:nvSpPr>
          <p:cNvPr id="4" name="Slide Number Placeholder 3"/>
          <p:cNvSpPr>
            <a:spLocks noGrp="1"/>
          </p:cNvSpPr>
          <p:nvPr>
            <p:ph type="sldNum" sz="quarter" idx="5"/>
          </p:nvPr>
        </p:nvSpPr>
        <p:spPr/>
        <p:txBody>
          <a:bodyPr/>
          <a:lstStyle/>
          <a:p>
            <a:fld id="{4E84840C-20E3-417D-B314-6186BC885BB3}" type="slidenum">
              <a:rPr lang="en-GB" smtClean="0"/>
              <a:t>16</a:t>
            </a:fld>
            <a:endParaRPr lang="en-GB"/>
          </a:p>
        </p:txBody>
      </p:sp>
    </p:spTree>
    <p:extLst>
      <p:ext uri="{BB962C8B-B14F-4D97-AF65-F5344CB8AC3E}">
        <p14:creationId xmlns:p14="http://schemas.microsoft.com/office/powerpoint/2010/main" val="17256324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Sam Often tricky as the children have to give reasons for their answers. </a:t>
            </a:r>
          </a:p>
        </p:txBody>
      </p:sp>
      <p:sp>
        <p:nvSpPr>
          <p:cNvPr id="4" name="Slide Number Placeholder 3"/>
          <p:cNvSpPr>
            <a:spLocks noGrp="1"/>
          </p:cNvSpPr>
          <p:nvPr>
            <p:ph type="sldNum" sz="quarter" idx="5"/>
          </p:nvPr>
        </p:nvSpPr>
        <p:spPr/>
        <p:txBody>
          <a:bodyPr/>
          <a:lstStyle/>
          <a:p>
            <a:fld id="{4E84840C-20E3-417D-B314-6186BC885BB3}" type="slidenum">
              <a:rPr lang="en-GB" smtClean="0"/>
              <a:t>17</a:t>
            </a:fld>
            <a:endParaRPr lang="en-GB"/>
          </a:p>
        </p:txBody>
      </p:sp>
    </p:spTree>
    <p:extLst>
      <p:ext uri="{BB962C8B-B14F-4D97-AF65-F5344CB8AC3E}">
        <p14:creationId xmlns:p14="http://schemas.microsoft.com/office/powerpoint/2010/main" val="299250625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Sam</a:t>
            </a:r>
          </a:p>
        </p:txBody>
      </p:sp>
      <p:sp>
        <p:nvSpPr>
          <p:cNvPr id="4" name="Slide Number Placeholder 3"/>
          <p:cNvSpPr>
            <a:spLocks noGrp="1"/>
          </p:cNvSpPr>
          <p:nvPr>
            <p:ph type="sldNum" sz="quarter" idx="5"/>
          </p:nvPr>
        </p:nvSpPr>
        <p:spPr/>
        <p:txBody>
          <a:bodyPr/>
          <a:lstStyle/>
          <a:p>
            <a:fld id="{4E84840C-20E3-417D-B314-6186BC885BB3}" type="slidenum">
              <a:rPr lang="en-GB" smtClean="0"/>
              <a:t>18</a:t>
            </a:fld>
            <a:endParaRPr lang="en-GB"/>
          </a:p>
        </p:txBody>
      </p:sp>
    </p:spTree>
    <p:extLst>
      <p:ext uri="{BB962C8B-B14F-4D97-AF65-F5344CB8AC3E}">
        <p14:creationId xmlns:p14="http://schemas.microsoft.com/office/powerpoint/2010/main" val="338294798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Laura This is just guidance! Please don’t think you have to ask these. Some children may not respond well to ‘lesson questions’ but it is always good to model e.g. </a:t>
            </a:r>
            <a:r>
              <a:rPr lang="en-GB" i="1" dirty="0"/>
              <a:t>I think x may happen next because…</a:t>
            </a:r>
          </a:p>
          <a:p>
            <a:r>
              <a:rPr lang="en-GB" i="1" dirty="0"/>
              <a:t>I think this character has changed because…</a:t>
            </a:r>
          </a:p>
          <a:p>
            <a:endParaRPr lang="en-GB" dirty="0"/>
          </a:p>
        </p:txBody>
      </p:sp>
      <p:sp>
        <p:nvSpPr>
          <p:cNvPr id="4" name="Slide Number Placeholder 3"/>
          <p:cNvSpPr>
            <a:spLocks noGrp="1"/>
          </p:cNvSpPr>
          <p:nvPr>
            <p:ph type="sldNum" sz="quarter" idx="5"/>
          </p:nvPr>
        </p:nvSpPr>
        <p:spPr/>
        <p:txBody>
          <a:bodyPr/>
          <a:lstStyle/>
          <a:p>
            <a:fld id="{4E84840C-20E3-417D-B314-6186BC885BB3}" type="slidenum">
              <a:rPr lang="en-GB" smtClean="0"/>
              <a:t>19</a:t>
            </a:fld>
            <a:endParaRPr lang="en-GB"/>
          </a:p>
        </p:txBody>
      </p:sp>
    </p:spTree>
    <p:extLst>
      <p:ext uri="{BB962C8B-B14F-4D97-AF65-F5344CB8AC3E}">
        <p14:creationId xmlns:p14="http://schemas.microsoft.com/office/powerpoint/2010/main" val="41323627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Laura</a:t>
            </a:r>
            <a:r>
              <a:rPr lang="en-GB" dirty="0"/>
              <a:t> Lots of these VIPERS are using knowledge of the world around them. There are ways to promote comprehension – basically talking and commenting on everything! How the day was, the weather, what’s happened that day. </a:t>
            </a:r>
          </a:p>
          <a:p>
            <a:r>
              <a:rPr lang="en-GB" dirty="0"/>
              <a:t>Some children find this hard so modelling to them is useful. </a:t>
            </a:r>
            <a:r>
              <a:rPr lang="en-GB" i="1" dirty="0"/>
              <a:t>I wonder why it’s so slippery today, I wonder what the weather will be tomorrow. I think you are really happy today because…</a:t>
            </a:r>
          </a:p>
          <a:p>
            <a:r>
              <a:rPr lang="en-GB" dirty="0"/>
              <a:t>Knowledge of the world through experiences – this doesn’t have to be expensive – walks around the local area, camping in the garden, baking together, free museums or art galleries. Try to stimulate their curiosity about the world. </a:t>
            </a:r>
          </a:p>
        </p:txBody>
      </p:sp>
      <p:sp>
        <p:nvSpPr>
          <p:cNvPr id="4" name="Slide Number Placeholder 3"/>
          <p:cNvSpPr>
            <a:spLocks noGrp="1"/>
          </p:cNvSpPr>
          <p:nvPr>
            <p:ph type="sldNum" sz="quarter" idx="5"/>
          </p:nvPr>
        </p:nvSpPr>
        <p:spPr/>
        <p:txBody>
          <a:bodyPr/>
          <a:lstStyle/>
          <a:p>
            <a:fld id="{4E84840C-20E3-417D-B314-6186BC885BB3}" type="slidenum">
              <a:rPr lang="en-GB" smtClean="0"/>
              <a:t>20</a:t>
            </a:fld>
            <a:endParaRPr lang="en-GB"/>
          </a:p>
        </p:txBody>
      </p:sp>
    </p:spTree>
    <p:extLst>
      <p:ext uri="{BB962C8B-B14F-4D97-AF65-F5344CB8AC3E}">
        <p14:creationId xmlns:p14="http://schemas.microsoft.com/office/powerpoint/2010/main" val="88497996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Sam</a:t>
            </a:r>
            <a:r>
              <a:rPr lang="en-GB" dirty="0"/>
              <a:t> </a:t>
            </a:r>
          </a:p>
          <a:p>
            <a:r>
              <a:rPr lang="en-GB" dirty="0"/>
              <a:t>Obviously we have statutory tests the children </a:t>
            </a:r>
            <a:r>
              <a:rPr lang="en-GB" b="1" dirty="0"/>
              <a:t>have</a:t>
            </a:r>
            <a:r>
              <a:rPr lang="en-GB" dirty="0"/>
              <a:t> to sit.</a:t>
            </a:r>
          </a:p>
          <a:p>
            <a:endParaRPr lang="en-GB" dirty="0"/>
          </a:p>
          <a:p>
            <a:r>
              <a:rPr lang="en-GB" dirty="0"/>
              <a:t>Being a skilled reader does support the accessibility when they reach the KS2 SATs. The results to do matter to the school BUT we want all children to access and approach these with confidence. Being a skilled reader will help this. </a:t>
            </a:r>
          </a:p>
          <a:p>
            <a:r>
              <a:rPr lang="en-GB" dirty="0"/>
              <a:t>Show example of reading paper and a couple of questions. </a:t>
            </a:r>
          </a:p>
        </p:txBody>
      </p:sp>
      <p:sp>
        <p:nvSpPr>
          <p:cNvPr id="4" name="Slide Number Placeholder 3"/>
          <p:cNvSpPr>
            <a:spLocks noGrp="1"/>
          </p:cNvSpPr>
          <p:nvPr>
            <p:ph type="sldNum" sz="quarter" idx="5"/>
          </p:nvPr>
        </p:nvSpPr>
        <p:spPr/>
        <p:txBody>
          <a:bodyPr/>
          <a:lstStyle/>
          <a:p>
            <a:fld id="{4E84840C-20E3-417D-B314-6186BC885BB3}" type="slidenum">
              <a:rPr lang="en-GB" smtClean="0"/>
              <a:t>21</a:t>
            </a:fld>
            <a:endParaRPr lang="en-GB"/>
          </a:p>
        </p:txBody>
      </p:sp>
    </p:spTree>
    <p:extLst>
      <p:ext uri="{BB962C8B-B14F-4D97-AF65-F5344CB8AC3E}">
        <p14:creationId xmlns:p14="http://schemas.microsoft.com/office/powerpoint/2010/main" val="336432073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Sam</a:t>
            </a:r>
            <a:endParaRPr lang="en-GB" dirty="0"/>
          </a:p>
        </p:txBody>
      </p:sp>
      <p:sp>
        <p:nvSpPr>
          <p:cNvPr id="4" name="Slide Number Placeholder 3"/>
          <p:cNvSpPr>
            <a:spLocks noGrp="1"/>
          </p:cNvSpPr>
          <p:nvPr>
            <p:ph type="sldNum" sz="quarter" idx="5"/>
          </p:nvPr>
        </p:nvSpPr>
        <p:spPr/>
        <p:txBody>
          <a:bodyPr/>
          <a:lstStyle/>
          <a:p>
            <a:fld id="{4E84840C-20E3-417D-B314-6186BC885BB3}" type="slidenum">
              <a:rPr lang="en-GB" smtClean="0"/>
              <a:t>22</a:t>
            </a:fld>
            <a:endParaRPr lang="en-GB"/>
          </a:p>
        </p:txBody>
      </p:sp>
    </p:spTree>
    <p:extLst>
      <p:ext uri="{BB962C8B-B14F-4D97-AF65-F5344CB8AC3E}">
        <p14:creationId xmlns:p14="http://schemas.microsoft.com/office/powerpoint/2010/main" val="41495061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Sam</a:t>
            </a:r>
            <a:endParaRPr lang="en-GB" dirty="0"/>
          </a:p>
          <a:p>
            <a:r>
              <a:rPr lang="en-GB" dirty="0"/>
              <a:t>Obviously we want the children to reach their potential and be the best readers they can. We do want good results, but we also know that those who can read well, access the tests with less anxiety. We want them to approach the tests with confidence – being a good reader will help this. </a:t>
            </a:r>
          </a:p>
        </p:txBody>
      </p:sp>
      <p:sp>
        <p:nvSpPr>
          <p:cNvPr id="4" name="Slide Number Placeholder 3"/>
          <p:cNvSpPr>
            <a:spLocks noGrp="1"/>
          </p:cNvSpPr>
          <p:nvPr>
            <p:ph type="sldNum" sz="quarter" idx="5"/>
          </p:nvPr>
        </p:nvSpPr>
        <p:spPr/>
        <p:txBody>
          <a:bodyPr/>
          <a:lstStyle/>
          <a:p>
            <a:fld id="{4E84840C-20E3-417D-B314-6186BC885BB3}" type="slidenum">
              <a:rPr lang="en-GB" smtClean="0"/>
              <a:t>23</a:t>
            </a:fld>
            <a:endParaRPr lang="en-GB"/>
          </a:p>
        </p:txBody>
      </p:sp>
    </p:spTree>
    <p:extLst>
      <p:ext uri="{BB962C8B-B14F-4D97-AF65-F5344CB8AC3E}">
        <p14:creationId xmlns:p14="http://schemas.microsoft.com/office/powerpoint/2010/main" val="163666165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Sam</a:t>
            </a:r>
            <a:endParaRPr lang="en-GB" dirty="0"/>
          </a:p>
        </p:txBody>
      </p:sp>
      <p:sp>
        <p:nvSpPr>
          <p:cNvPr id="4" name="Slide Number Placeholder 3"/>
          <p:cNvSpPr>
            <a:spLocks noGrp="1"/>
          </p:cNvSpPr>
          <p:nvPr>
            <p:ph type="sldNum" sz="quarter" idx="5"/>
          </p:nvPr>
        </p:nvSpPr>
        <p:spPr/>
        <p:txBody>
          <a:bodyPr/>
          <a:lstStyle/>
          <a:p>
            <a:fld id="{4E84840C-20E3-417D-B314-6186BC885BB3}" type="slidenum">
              <a:rPr lang="en-GB" smtClean="0"/>
              <a:t>24</a:t>
            </a:fld>
            <a:endParaRPr lang="en-GB"/>
          </a:p>
        </p:txBody>
      </p:sp>
    </p:spTree>
    <p:extLst>
      <p:ext uri="{BB962C8B-B14F-4D97-AF65-F5344CB8AC3E}">
        <p14:creationId xmlns:p14="http://schemas.microsoft.com/office/powerpoint/2010/main" val="295068272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Kate</a:t>
            </a:r>
          </a:p>
        </p:txBody>
      </p:sp>
      <p:sp>
        <p:nvSpPr>
          <p:cNvPr id="4" name="Slide Number Placeholder 3"/>
          <p:cNvSpPr>
            <a:spLocks noGrp="1"/>
          </p:cNvSpPr>
          <p:nvPr>
            <p:ph type="sldNum" sz="quarter" idx="5"/>
          </p:nvPr>
        </p:nvSpPr>
        <p:spPr/>
        <p:txBody>
          <a:bodyPr/>
          <a:lstStyle/>
          <a:p>
            <a:fld id="{4E84840C-20E3-417D-B314-6186BC885BB3}" type="slidenum">
              <a:rPr lang="en-GB" smtClean="0"/>
              <a:t>25</a:t>
            </a:fld>
            <a:endParaRPr lang="en-GB"/>
          </a:p>
        </p:txBody>
      </p:sp>
    </p:spTree>
    <p:extLst>
      <p:ext uri="{BB962C8B-B14F-4D97-AF65-F5344CB8AC3E}">
        <p14:creationId xmlns:p14="http://schemas.microsoft.com/office/powerpoint/2010/main" val="39065088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Kate</a:t>
            </a:r>
          </a:p>
        </p:txBody>
      </p:sp>
      <p:sp>
        <p:nvSpPr>
          <p:cNvPr id="4" name="Slide Number Placeholder 3"/>
          <p:cNvSpPr>
            <a:spLocks noGrp="1"/>
          </p:cNvSpPr>
          <p:nvPr>
            <p:ph type="sldNum" sz="quarter" idx="5"/>
          </p:nvPr>
        </p:nvSpPr>
        <p:spPr/>
        <p:txBody>
          <a:bodyPr/>
          <a:lstStyle/>
          <a:p>
            <a:fld id="{4E84840C-20E3-417D-B314-6186BC885BB3}" type="slidenum">
              <a:rPr lang="en-GB" smtClean="0"/>
              <a:t>26</a:t>
            </a:fld>
            <a:endParaRPr lang="en-GB"/>
          </a:p>
        </p:txBody>
      </p:sp>
    </p:spTree>
    <p:extLst>
      <p:ext uri="{BB962C8B-B14F-4D97-AF65-F5344CB8AC3E}">
        <p14:creationId xmlns:p14="http://schemas.microsoft.com/office/powerpoint/2010/main" val="168463330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Kate</a:t>
            </a:r>
          </a:p>
        </p:txBody>
      </p:sp>
      <p:sp>
        <p:nvSpPr>
          <p:cNvPr id="4" name="Slide Number Placeholder 3"/>
          <p:cNvSpPr>
            <a:spLocks noGrp="1"/>
          </p:cNvSpPr>
          <p:nvPr>
            <p:ph type="sldNum" sz="quarter" idx="5"/>
          </p:nvPr>
        </p:nvSpPr>
        <p:spPr/>
        <p:txBody>
          <a:bodyPr/>
          <a:lstStyle/>
          <a:p>
            <a:fld id="{4E84840C-20E3-417D-B314-6186BC885BB3}" type="slidenum">
              <a:rPr lang="en-GB" smtClean="0"/>
              <a:t>27</a:t>
            </a:fld>
            <a:endParaRPr lang="en-GB"/>
          </a:p>
        </p:txBody>
      </p:sp>
    </p:spTree>
    <p:extLst>
      <p:ext uri="{BB962C8B-B14F-4D97-AF65-F5344CB8AC3E}">
        <p14:creationId xmlns:p14="http://schemas.microsoft.com/office/powerpoint/2010/main" val="190822356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Kate</a:t>
            </a:r>
          </a:p>
        </p:txBody>
      </p:sp>
      <p:sp>
        <p:nvSpPr>
          <p:cNvPr id="4" name="Slide Number Placeholder 3"/>
          <p:cNvSpPr>
            <a:spLocks noGrp="1"/>
          </p:cNvSpPr>
          <p:nvPr>
            <p:ph type="sldNum" sz="quarter" idx="5"/>
          </p:nvPr>
        </p:nvSpPr>
        <p:spPr/>
        <p:txBody>
          <a:bodyPr/>
          <a:lstStyle/>
          <a:p>
            <a:fld id="{4E84840C-20E3-417D-B314-6186BC885BB3}" type="slidenum">
              <a:rPr lang="en-GB" smtClean="0"/>
              <a:t>28</a:t>
            </a:fld>
            <a:endParaRPr lang="en-GB"/>
          </a:p>
        </p:txBody>
      </p:sp>
    </p:spTree>
    <p:extLst>
      <p:ext uri="{BB962C8B-B14F-4D97-AF65-F5344CB8AC3E}">
        <p14:creationId xmlns:p14="http://schemas.microsoft.com/office/powerpoint/2010/main" val="79585456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Kate </a:t>
            </a:r>
          </a:p>
          <a:p>
            <a:r>
              <a:rPr lang="en-GB" dirty="0"/>
              <a:t>In school, our job is to teach reading, but ultimately we want the children to </a:t>
            </a:r>
            <a:r>
              <a:rPr lang="en-GB" b="1" dirty="0"/>
              <a:t>WANT</a:t>
            </a:r>
            <a:r>
              <a:rPr lang="en-GB" dirty="0"/>
              <a:t> to read for LIFE – </a:t>
            </a:r>
            <a:r>
              <a:rPr lang="en-GB" b="1" dirty="0"/>
              <a:t>Lifelong readers and </a:t>
            </a:r>
            <a:r>
              <a:rPr lang="en-GB" dirty="0"/>
              <a:t>Lifelong reading comes from enjoyment. </a:t>
            </a:r>
          </a:p>
          <a:p>
            <a:endParaRPr lang="en-GB" dirty="0"/>
          </a:p>
          <a:p>
            <a:r>
              <a:rPr lang="en-GB" dirty="0"/>
              <a:t>What can you do at home - These are a few practical pieces of advice to help develop that love of reading. </a:t>
            </a:r>
          </a:p>
        </p:txBody>
      </p:sp>
      <p:sp>
        <p:nvSpPr>
          <p:cNvPr id="4" name="Slide Number Placeholder 3"/>
          <p:cNvSpPr>
            <a:spLocks noGrp="1"/>
          </p:cNvSpPr>
          <p:nvPr>
            <p:ph type="sldNum" sz="quarter" idx="5"/>
          </p:nvPr>
        </p:nvSpPr>
        <p:spPr/>
        <p:txBody>
          <a:bodyPr/>
          <a:lstStyle/>
          <a:p>
            <a:fld id="{4E84840C-20E3-417D-B314-6186BC885BB3}" type="slidenum">
              <a:rPr lang="en-GB" smtClean="0"/>
              <a:t>29</a:t>
            </a:fld>
            <a:endParaRPr lang="en-GB"/>
          </a:p>
        </p:txBody>
      </p:sp>
    </p:spTree>
    <p:extLst>
      <p:ext uri="{BB962C8B-B14F-4D97-AF65-F5344CB8AC3E}">
        <p14:creationId xmlns:p14="http://schemas.microsoft.com/office/powerpoint/2010/main" val="359629641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Laura In school, our job is to teach reading, but ultimately we want the children to </a:t>
            </a:r>
            <a:r>
              <a:rPr lang="en-GB" b="1" dirty="0"/>
              <a:t>WANT</a:t>
            </a:r>
            <a:r>
              <a:rPr lang="en-GB" dirty="0"/>
              <a:t> to read for LIFE – </a:t>
            </a:r>
            <a:r>
              <a:rPr lang="en-GB" b="1" dirty="0"/>
              <a:t>Lifelong readers and </a:t>
            </a:r>
            <a:r>
              <a:rPr lang="en-GB" dirty="0"/>
              <a:t>Lifelong reading comes from enjoyment. </a:t>
            </a:r>
          </a:p>
          <a:p>
            <a:endParaRPr lang="en-GB" dirty="0"/>
          </a:p>
          <a:p>
            <a:r>
              <a:rPr lang="en-GB" dirty="0"/>
              <a:t>What can you do at home - These are a few practical pieces of advice to help develop that love of reading. </a:t>
            </a:r>
          </a:p>
        </p:txBody>
      </p:sp>
      <p:sp>
        <p:nvSpPr>
          <p:cNvPr id="4" name="Slide Number Placeholder 3"/>
          <p:cNvSpPr>
            <a:spLocks noGrp="1"/>
          </p:cNvSpPr>
          <p:nvPr>
            <p:ph type="sldNum" sz="quarter" idx="5"/>
          </p:nvPr>
        </p:nvSpPr>
        <p:spPr/>
        <p:txBody>
          <a:bodyPr/>
          <a:lstStyle/>
          <a:p>
            <a:fld id="{4E84840C-20E3-417D-B314-6186BC885BB3}" type="slidenum">
              <a:rPr lang="en-GB" smtClean="0"/>
              <a:t>30</a:t>
            </a:fld>
            <a:endParaRPr lang="en-GB"/>
          </a:p>
        </p:txBody>
      </p:sp>
    </p:spTree>
    <p:extLst>
      <p:ext uri="{BB962C8B-B14F-4D97-AF65-F5344CB8AC3E}">
        <p14:creationId xmlns:p14="http://schemas.microsoft.com/office/powerpoint/2010/main" val="123875817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E84840C-20E3-417D-B314-6186BC885BB3}" type="slidenum">
              <a:rPr lang="en-GB" smtClean="0"/>
              <a:t>31</a:t>
            </a:fld>
            <a:endParaRPr lang="en-GB"/>
          </a:p>
        </p:txBody>
      </p:sp>
    </p:spTree>
    <p:extLst>
      <p:ext uri="{BB962C8B-B14F-4D97-AF65-F5344CB8AC3E}">
        <p14:creationId xmlns:p14="http://schemas.microsoft.com/office/powerpoint/2010/main" val="17386688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E84840C-20E3-417D-B314-6186BC885BB3}" type="slidenum">
              <a:rPr lang="en-GB" smtClean="0"/>
              <a:t>32</a:t>
            </a:fld>
            <a:endParaRPr lang="en-GB"/>
          </a:p>
        </p:txBody>
      </p:sp>
    </p:spTree>
    <p:extLst>
      <p:ext uri="{BB962C8B-B14F-4D97-AF65-F5344CB8AC3E}">
        <p14:creationId xmlns:p14="http://schemas.microsoft.com/office/powerpoint/2010/main" val="7876641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5A3DD3-8F90-6A1C-795A-FF37000E523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D03C285-5493-50D7-8F73-D3EF872AB02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50A6EAC-5D1D-4158-6B84-98729E264589}"/>
              </a:ext>
            </a:extLst>
          </p:cNvPr>
          <p:cNvSpPr>
            <a:spLocks noGrp="1"/>
          </p:cNvSpPr>
          <p:nvPr>
            <p:ph type="dt" sz="half" idx="10"/>
          </p:nvPr>
        </p:nvSpPr>
        <p:spPr/>
        <p:txBody>
          <a:bodyPr/>
          <a:lstStyle/>
          <a:p>
            <a:fld id="{DFAEB03A-C02A-4F09-A63D-2308C8A9EB72}" type="datetimeFigureOut">
              <a:rPr lang="en-GB" smtClean="0"/>
              <a:t>16/10/2024</a:t>
            </a:fld>
            <a:endParaRPr lang="en-GB"/>
          </a:p>
        </p:txBody>
      </p:sp>
      <p:sp>
        <p:nvSpPr>
          <p:cNvPr id="5" name="Footer Placeholder 4">
            <a:extLst>
              <a:ext uri="{FF2B5EF4-FFF2-40B4-BE49-F238E27FC236}">
                <a16:creationId xmlns:a16="http://schemas.microsoft.com/office/drawing/2014/main" id="{16830A29-E5D8-4826-265B-E6AB1914C15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2E8C169-800A-09BB-1190-D9F7B7CEC07F}"/>
              </a:ext>
            </a:extLst>
          </p:cNvPr>
          <p:cNvSpPr>
            <a:spLocks noGrp="1"/>
          </p:cNvSpPr>
          <p:nvPr>
            <p:ph type="sldNum" sz="quarter" idx="12"/>
          </p:nvPr>
        </p:nvSpPr>
        <p:spPr/>
        <p:txBody>
          <a:bodyPr/>
          <a:lstStyle/>
          <a:p>
            <a:fld id="{58EF2168-B50E-400E-A680-1521D715CBCF}" type="slidenum">
              <a:rPr lang="en-GB" smtClean="0"/>
              <a:t>‹#›</a:t>
            </a:fld>
            <a:endParaRPr lang="en-GB"/>
          </a:p>
        </p:txBody>
      </p:sp>
    </p:spTree>
    <p:extLst>
      <p:ext uri="{BB962C8B-B14F-4D97-AF65-F5344CB8AC3E}">
        <p14:creationId xmlns:p14="http://schemas.microsoft.com/office/powerpoint/2010/main" val="34208904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14606C-3A4A-C7F5-2245-2F3E683A0FA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0B5DA81-FC65-2060-5271-8AAC45A5085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2D45D6E-2C2C-F72F-E457-125808AB3C1B}"/>
              </a:ext>
            </a:extLst>
          </p:cNvPr>
          <p:cNvSpPr>
            <a:spLocks noGrp="1"/>
          </p:cNvSpPr>
          <p:nvPr>
            <p:ph type="dt" sz="half" idx="10"/>
          </p:nvPr>
        </p:nvSpPr>
        <p:spPr/>
        <p:txBody>
          <a:bodyPr/>
          <a:lstStyle/>
          <a:p>
            <a:fld id="{DFAEB03A-C02A-4F09-A63D-2308C8A9EB72}" type="datetimeFigureOut">
              <a:rPr lang="en-GB" smtClean="0"/>
              <a:t>16/10/2024</a:t>
            </a:fld>
            <a:endParaRPr lang="en-GB"/>
          </a:p>
        </p:txBody>
      </p:sp>
      <p:sp>
        <p:nvSpPr>
          <p:cNvPr id="5" name="Footer Placeholder 4">
            <a:extLst>
              <a:ext uri="{FF2B5EF4-FFF2-40B4-BE49-F238E27FC236}">
                <a16:creationId xmlns:a16="http://schemas.microsoft.com/office/drawing/2014/main" id="{70BCD3E2-7C72-3CCD-C43D-7303319A8EC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7FDEE68-D7A8-46B5-CC2D-C8150CD2EF5F}"/>
              </a:ext>
            </a:extLst>
          </p:cNvPr>
          <p:cNvSpPr>
            <a:spLocks noGrp="1"/>
          </p:cNvSpPr>
          <p:nvPr>
            <p:ph type="sldNum" sz="quarter" idx="12"/>
          </p:nvPr>
        </p:nvSpPr>
        <p:spPr/>
        <p:txBody>
          <a:bodyPr/>
          <a:lstStyle/>
          <a:p>
            <a:fld id="{58EF2168-B50E-400E-A680-1521D715CBCF}" type="slidenum">
              <a:rPr lang="en-GB" smtClean="0"/>
              <a:t>‹#›</a:t>
            </a:fld>
            <a:endParaRPr lang="en-GB"/>
          </a:p>
        </p:txBody>
      </p:sp>
    </p:spTree>
    <p:extLst>
      <p:ext uri="{BB962C8B-B14F-4D97-AF65-F5344CB8AC3E}">
        <p14:creationId xmlns:p14="http://schemas.microsoft.com/office/powerpoint/2010/main" val="14246928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D658-32A4-4846-B333-2D6C19D6ACB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22F51BF-5D6E-A775-323A-711D550C006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BD9FE1F-0297-405E-7DB2-5FA807074447}"/>
              </a:ext>
            </a:extLst>
          </p:cNvPr>
          <p:cNvSpPr>
            <a:spLocks noGrp="1"/>
          </p:cNvSpPr>
          <p:nvPr>
            <p:ph type="dt" sz="half" idx="10"/>
          </p:nvPr>
        </p:nvSpPr>
        <p:spPr/>
        <p:txBody>
          <a:bodyPr/>
          <a:lstStyle/>
          <a:p>
            <a:fld id="{DFAEB03A-C02A-4F09-A63D-2308C8A9EB72}" type="datetimeFigureOut">
              <a:rPr lang="en-GB" smtClean="0"/>
              <a:t>16/10/2024</a:t>
            </a:fld>
            <a:endParaRPr lang="en-GB"/>
          </a:p>
        </p:txBody>
      </p:sp>
      <p:sp>
        <p:nvSpPr>
          <p:cNvPr id="5" name="Footer Placeholder 4">
            <a:extLst>
              <a:ext uri="{FF2B5EF4-FFF2-40B4-BE49-F238E27FC236}">
                <a16:creationId xmlns:a16="http://schemas.microsoft.com/office/drawing/2014/main" id="{5F910D6E-7513-E627-6599-17C951BE762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A657CCF-8057-BBC8-4879-8D9BC1D7187B}"/>
              </a:ext>
            </a:extLst>
          </p:cNvPr>
          <p:cNvSpPr>
            <a:spLocks noGrp="1"/>
          </p:cNvSpPr>
          <p:nvPr>
            <p:ph type="sldNum" sz="quarter" idx="12"/>
          </p:nvPr>
        </p:nvSpPr>
        <p:spPr/>
        <p:txBody>
          <a:bodyPr/>
          <a:lstStyle/>
          <a:p>
            <a:fld id="{58EF2168-B50E-400E-A680-1521D715CBCF}" type="slidenum">
              <a:rPr lang="en-GB" smtClean="0"/>
              <a:t>‹#›</a:t>
            </a:fld>
            <a:endParaRPr lang="en-GB"/>
          </a:p>
        </p:txBody>
      </p:sp>
    </p:spTree>
    <p:extLst>
      <p:ext uri="{BB962C8B-B14F-4D97-AF65-F5344CB8AC3E}">
        <p14:creationId xmlns:p14="http://schemas.microsoft.com/office/powerpoint/2010/main" val="11973726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E290FD-75E5-4F68-8576-B3657933EEB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21BD012-FFCE-8DCD-82A5-139EB6DB270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BFE10DD-37AA-39F7-C1FA-5D48228A1A2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C22C333-EBB7-6162-A589-DEEA18FD62A8}"/>
              </a:ext>
            </a:extLst>
          </p:cNvPr>
          <p:cNvSpPr>
            <a:spLocks noGrp="1"/>
          </p:cNvSpPr>
          <p:nvPr>
            <p:ph type="dt" sz="half" idx="10"/>
          </p:nvPr>
        </p:nvSpPr>
        <p:spPr/>
        <p:txBody>
          <a:bodyPr/>
          <a:lstStyle/>
          <a:p>
            <a:fld id="{DFAEB03A-C02A-4F09-A63D-2308C8A9EB72}" type="datetimeFigureOut">
              <a:rPr lang="en-GB" smtClean="0"/>
              <a:t>16/10/2024</a:t>
            </a:fld>
            <a:endParaRPr lang="en-GB"/>
          </a:p>
        </p:txBody>
      </p:sp>
      <p:sp>
        <p:nvSpPr>
          <p:cNvPr id="6" name="Footer Placeholder 5">
            <a:extLst>
              <a:ext uri="{FF2B5EF4-FFF2-40B4-BE49-F238E27FC236}">
                <a16:creationId xmlns:a16="http://schemas.microsoft.com/office/drawing/2014/main" id="{D63AF916-8D19-56C7-9DE3-7F291BDC434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7242B72-99DD-675E-61B7-273E207D6636}"/>
              </a:ext>
            </a:extLst>
          </p:cNvPr>
          <p:cNvSpPr>
            <a:spLocks noGrp="1"/>
          </p:cNvSpPr>
          <p:nvPr>
            <p:ph type="sldNum" sz="quarter" idx="12"/>
          </p:nvPr>
        </p:nvSpPr>
        <p:spPr/>
        <p:txBody>
          <a:bodyPr/>
          <a:lstStyle/>
          <a:p>
            <a:fld id="{58EF2168-B50E-400E-A680-1521D715CBCF}" type="slidenum">
              <a:rPr lang="en-GB" smtClean="0"/>
              <a:t>‹#›</a:t>
            </a:fld>
            <a:endParaRPr lang="en-GB"/>
          </a:p>
        </p:txBody>
      </p:sp>
    </p:spTree>
    <p:extLst>
      <p:ext uri="{BB962C8B-B14F-4D97-AF65-F5344CB8AC3E}">
        <p14:creationId xmlns:p14="http://schemas.microsoft.com/office/powerpoint/2010/main" val="42640240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BE623F-ADE2-CD0D-8872-8BFCBE55D68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DB47051-33DC-5E1C-3A58-584788A7535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CFE232E-F9BC-2763-0CE2-87527B9BFB6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37EE8C5-C401-0F74-A295-4313B9B4EC1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FB0BC2F-4D9F-5CDC-000F-5883E5D93EE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EFDCE0C-F74A-4F2B-25E4-272E960B0DA6}"/>
              </a:ext>
            </a:extLst>
          </p:cNvPr>
          <p:cNvSpPr>
            <a:spLocks noGrp="1"/>
          </p:cNvSpPr>
          <p:nvPr>
            <p:ph type="dt" sz="half" idx="10"/>
          </p:nvPr>
        </p:nvSpPr>
        <p:spPr/>
        <p:txBody>
          <a:bodyPr/>
          <a:lstStyle/>
          <a:p>
            <a:fld id="{DFAEB03A-C02A-4F09-A63D-2308C8A9EB72}" type="datetimeFigureOut">
              <a:rPr lang="en-GB" smtClean="0"/>
              <a:t>16/10/2024</a:t>
            </a:fld>
            <a:endParaRPr lang="en-GB"/>
          </a:p>
        </p:txBody>
      </p:sp>
      <p:sp>
        <p:nvSpPr>
          <p:cNvPr id="8" name="Footer Placeholder 7">
            <a:extLst>
              <a:ext uri="{FF2B5EF4-FFF2-40B4-BE49-F238E27FC236}">
                <a16:creationId xmlns:a16="http://schemas.microsoft.com/office/drawing/2014/main" id="{96B392B0-E695-3D07-3978-E5B2C26B1D1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EE8CB5D-85AC-DE02-1EB3-B3AB7CC75B6B}"/>
              </a:ext>
            </a:extLst>
          </p:cNvPr>
          <p:cNvSpPr>
            <a:spLocks noGrp="1"/>
          </p:cNvSpPr>
          <p:nvPr>
            <p:ph type="sldNum" sz="quarter" idx="12"/>
          </p:nvPr>
        </p:nvSpPr>
        <p:spPr/>
        <p:txBody>
          <a:bodyPr/>
          <a:lstStyle/>
          <a:p>
            <a:fld id="{58EF2168-B50E-400E-A680-1521D715CBCF}" type="slidenum">
              <a:rPr lang="en-GB" smtClean="0"/>
              <a:t>‹#›</a:t>
            </a:fld>
            <a:endParaRPr lang="en-GB"/>
          </a:p>
        </p:txBody>
      </p:sp>
    </p:spTree>
    <p:extLst>
      <p:ext uri="{BB962C8B-B14F-4D97-AF65-F5344CB8AC3E}">
        <p14:creationId xmlns:p14="http://schemas.microsoft.com/office/powerpoint/2010/main" val="10132720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B81C05-0888-AF1C-4C3B-CCAAA6AF2BD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444F6AA-291C-E1EA-3FF5-74EEE4F8F3FD}"/>
              </a:ext>
            </a:extLst>
          </p:cNvPr>
          <p:cNvSpPr>
            <a:spLocks noGrp="1"/>
          </p:cNvSpPr>
          <p:nvPr>
            <p:ph type="dt" sz="half" idx="10"/>
          </p:nvPr>
        </p:nvSpPr>
        <p:spPr/>
        <p:txBody>
          <a:bodyPr/>
          <a:lstStyle/>
          <a:p>
            <a:fld id="{DFAEB03A-C02A-4F09-A63D-2308C8A9EB72}" type="datetimeFigureOut">
              <a:rPr lang="en-GB" smtClean="0"/>
              <a:t>16/10/2024</a:t>
            </a:fld>
            <a:endParaRPr lang="en-GB"/>
          </a:p>
        </p:txBody>
      </p:sp>
      <p:sp>
        <p:nvSpPr>
          <p:cNvPr id="4" name="Footer Placeholder 3">
            <a:extLst>
              <a:ext uri="{FF2B5EF4-FFF2-40B4-BE49-F238E27FC236}">
                <a16:creationId xmlns:a16="http://schemas.microsoft.com/office/drawing/2014/main" id="{6DDD1A76-7288-AEB4-3722-C5154F78D8F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836BC50-C198-FFC6-7B77-C2349F7102BD}"/>
              </a:ext>
            </a:extLst>
          </p:cNvPr>
          <p:cNvSpPr>
            <a:spLocks noGrp="1"/>
          </p:cNvSpPr>
          <p:nvPr>
            <p:ph type="sldNum" sz="quarter" idx="12"/>
          </p:nvPr>
        </p:nvSpPr>
        <p:spPr/>
        <p:txBody>
          <a:bodyPr/>
          <a:lstStyle/>
          <a:p>
            <a:fld id="{58EF2168-B50E-400E-A680-1521D715CBCF}" type="slidenum">
              <a:rPr lang="en-GB" smtClean="0"/>
              <a:t>‹#›</a:t>
            </a:fld>
            <a:endParaRPr lang="en-GB"/>
          </a:p>
        </p:txBody>
      </p:sp>
    </p:spTree>
    <p:extLst>
      <p:ext uri="{BB962C8B-B14F-4D97-AF65-F5344CB8AC3E}">
        <p14:creationId xmlns:p14="http://schemas.microsoft.com/office/powerpoint/2010/main" val="14609853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D49E136-A95A-8CFA-3D47-2AE21C79437E}"/>
              </a:ext>
            </a:extLst>
          </p:cNvPr>
          <p:cNvSpPr>
            <a:spLocks noGrp="1"/>
          </p:cNvSpPr>
          <p:nvPr>
            <p:ph type="dt" sz="half" idx="10"/>
          </p:nvPr>
        </p:nvSpPr>
        <p:spPr/>
        <p:txBody>
          <a:bodyPr/>
          <a:lstStyle/>
          <a:p>
            <a:fld id="{DFAEB03A-C02A-4F09-A63D-2308C8A9EB72}" type="datetimeFigureOut">
              <a:rPr lang="en-GB" smtClean="0"/>
              <a:t>16/10/2024</a:t>
            </a:fld>
            <a:endParaRPr lang="en-GB"/>
          </a:p>
        </p:txBody>
      </p:sp>
      <p:sp>
        <p:nvSpPr>
          <p:cNvPr id="3" name="Footer Placeholder 2">
            <a:extLst>
              <a:ext uri="{FF2B5EF4-FFF2-40B4-BE49-F238E27FC236}">
                <a16:creationId xmlns:a16="http://schemas.microsoft.com/office/drawing/2014/main" id="{96B730D1-AFCF-CC46-AB86-A3F1542A0C5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1E1FB78-F505-76B8-8B43-831494B25E6C}"/>
              </a:ext>
            </a:extLst>
          </p:cNvPr>
          <p:cNvSpPr>
            <a:spLocks noGrp="1"/>
          </p:cNvSpPr>
          <p:nvPr>
            <p:ph type="sldNum" sz="quarter" idx="12"/>
          </p:nvPr>
        </p:nvSpPr>
        <p:spPr/>
        <p:txBody>
          <a:bodyPr/>
          <a:lstStyle/>
          <a:p>
            <a:fld id="{58EF2168-B50E-400E-A680-1521D715CBCF}" type="slidenum">
              <a:rPr lang="en-GB" smtClean="0"/>
              <a:t>‹#›</a:t>
            </a:fld>
            <a:endParaRPr lang="en-GB"/>
          </a:p>
        </p:txBody>
      </p:sp>
    </p:spTree>
    <p:extLst>
      <p:ext uri="{BB962C8B-B14F-4D97-AF65-F5344CB8AC3E}">
        <p14:creationId xmlns:p14="http://schemas.microsoft.com/office/powerpoint/2010/main" val="2205875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605B0-9E82-8955-55A7-B4DE7A6EFD3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34ADF52-7307-68C7-72DD-2A4D2768BCC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6CEE811-9D21-AB4D-34C3-0AE91A37831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6A6F6DB-D8F0-671A-9127-34A8A7D5E198}"/>
              </a:ext>
            </a:extLst>
          </p:cNvPr>
          <p:cNvSpPr>
            <a:spLocks noGrp="1"/>
          </p:cNvSpPr>
          <p:nvPr>
            <p:ph type="dt" sz="half" idx="10"/>
          </p:nvPr>
        </p:nvSpPr>
        <p:spPr/>
        <p:txBody>
          <a:bodyPr/>
          <a:lstStyle/>
          <a:p>
            <a:fld id="{DFAEB03A-C02A-4F09-A63D-2308C8A9EB72}" type="datetimeFigureOut">
              <a:rPr lang="en-GB" smtClean="0"/>
              <a:t>16/10/2024</a:t>
            </a:fld>
            <a:endParaRPr lang="en-GB"/>
          </a:p>
        </p:txBody>
      </p:sp>
      <p:sp>
        <p:nvSpPr>
          <p:cNvPr id="6" name="Footer Placeholder 5">
            <a:extLst>
              <a:ext uri="{FF2B5EF4-FFF2-40B4-BE49-F238E27FC236}">
                <a16:creationId xmlns:a16="http://schemas.microsoft.com/office/drawing/2014/main" id="{9DB12396-A11A-06CE-8323-7F2DE2C8CFD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B8CD1C9-1B1A-F70E-9FA7-9F20B9480EB1}"/>
              </a:ext>
            </a:extLst>
          </p:cNvPr>
          <p:cNvSpPr>
            <a:spLocks noGrp="1"/>
          </p:cNvSpPr>
          <p:nvPr>
            <p:ph type="sldNum" sz="quarter" idx="12"/>
          </p:nvPr>
        </p:nvSpPr>
        <p:spPr/>
        <p:txBody>
          <a:bodyPr/>
          <a:lstStyle/>
          <a:p>
            <a:fld id="{58EF2168-B50E-400E-A680-1521D715CBCF}" type="slidenum">
              <a:rPr lang="en-GB" smtClean="0"/>
              <a:t>‹#›</a:t>
            </a:fld>
            <a:endParaRPr lang="en-GB"/>
          </a:p>
        </p:txBody>
      </p:sp>
    </p:spTree>
    <p:extLst>
      <p:ext uri="{BB962C8B-B14F-4D97-AF65-F5344CB8AC3E}">
        <p14:creationId xmlns:p14="http://schemas.microsoft.com/office/powerpoint/2010/main" val="32456019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D922A3-EF6D-6D0A-F541-AC25002A94F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BF304B7-5135-D34F-6A8F-107C703E7CD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6BE4991-6174-ED3F-02E5-621A0C4182C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2DC6F7A-7B87-2C73-BD86-517D2FAED11E}"/>
              </a:ext>
            </a:extLst>
          </p:cNvPr>
          <p:cNvSpPr>
            <a:spLocks noGrp="1"/>
          </p:cNvSpPr>
          <p:nvPr>
            <p:ph type="dt" sz="half" idx="10"/>
          </p:nvPr>
        </p:nvSpPr>
        <p:spPr/>
        <p:txBody>
          <a:bodyPr/>
          <a:lstStyle/>
          <a:p>
            <a:fld id="{DFAEB03A-C02A-4F09-A63D-2308C8A9EB72}" type="datetimeFigureOut">
              <a:rPr lang="en-GB" smtClean="0"/>
              <a:t>16/10/2024</a:t>
            </a:fld>
            <a:endParaRPr lang="en-GB"/>
          </a:p>
        </p:txBody>
      </p:sp>
      <p:sp>
        <p:nvSpPr>
          <p:cNvPr id="6" name="Footer Placeholder 5">
            <a:extLst>
              <a:ext uri="{FF2B5EF4-FFF2-40B4-BE49-F238E27FC236}">
                <a16:creationId xmlns:a16="http://schemas.microsoft.com/office/drawing/2014/main" id="{395EE46D-8FFE-08E5-B0B2-65E75B6A29D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5EF92EF-7804-9CCA-836F-1A8D29EA643A}"/>
              </a:ext>
            </a:extLst>
          </p:cNvPr>
          <p:cNvSpPr>
            <a:spLocks noGrp="1"/>
          </p:cNvSpPr>
          <p:nvPr>
            <p:ph type="sldNum" sz="quarter" idx="12"/>
          </p:nvPr>
        </p:nvSpPr>
        <p:spPr/>
        <p:txBody>
          <a:bodyPr/>
          <a:lstStyle/>
          <a:p>
            <a:fld id="{58EF2168-B50E-400E-A680-1521D715CBCF}" type="slidenum">
              <a:rPr lang="en-GB" smtClean="0"/>
              <a:t>‹#›</a:t>
            </a:fld>
            <a:endParaRPr lang="en-GB"/>
          </a:p>
        </p:txBody>
      </p:sp>
    </p:spTree>
    <p:extLst>
      <p:ext uri="{BB962C8B-B14F-4D97-AF65-F5344CB8AC3E}">
        <p14:creationId xmlns:p14="http://schemas.microsoft.com/office/powerpoint/2010/main" val="26189278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12BA45-553D-C718-B61C-399F3AFBCA1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FDE8312-4AF6-655E-DD93-EE3B0E16E46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56D17A1-79E6-7BF2-F3DF-42EED594B7F6}"/>
              </a:ext>
            </a:extLst>
          </p:cNvPr>
          <p:cNvSpPr>
            <a:spLocks noGrp="1"/>
          </p:cNvSpPr>
          <p:nvPr>
            <p:ph type="dt" sz="half" idx="10"/>
          </p:nvPr>
        </p:nvSpPr>
        <p:spPr/>
        <p:txBody>
          <a:bodyPr/>
          <a:lstStyle/>
          <a:p>
            <a:fld id="{DFAEB03A-C02A-4F09-A63D-2308C8A9EB72}" type="datetimeFigureOut">
              <a:rPr lang="en-GB" smtClean="0"/>
              <a:t>16/10/2024</a:t>
            </a:fld>
            <a:endParaRPr lang="en-GB"/>
          </a:p>
        </p:txBody>
      </p:sp>
      <p:sp>
        <p:nvSpPr>
          <p:cNvPr id="5" name="Footer Placeholder 4">
            <a:extLst>
              <a:ext uri="{FF2B5EF4-FFF2-40B4-BE49-F238E27FC236}">
                <a16:creationId xmlns:a16="http://schemas.microsoft.com/office/drawing/2014/main" id="{40307ACC-808B-1D7C-7DEC-363A7500840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46B8E9F-6EEB-22E2-8CFE-728C608E9D1A}"/>
              </a:ext>
            </a:extLst>
          </p:cNvPr>
          <p:cNvSpPr>
            <a:spLocks noGrp="1"/>
          </p:cNvSpPr>
          <p:nvPr>
            <p:ph type="sldNum" sz="quarter" idx="12"/>
          </p:nvPr>
        </p:nvSpPr>
        <p:spPr/>
        <p:txBody>
          <a:bodyPr/>
          <a:lstStyle/>
          <a:p>
            <a:fld id="{58EF2168-B50E-400E-A680-1521D715CBCF}" type="slidenum">
              <a:rPr lang="en-GB" smtClean="0"/>
              <a:t>‹#›</a:t>
            </a:fld>
            <a:endParaRPr lang="en-GB"/>
          </a:p>
        </p:txBody>
      </p:sp>
    </p:spTree>
    <p:extLst>
      <p:ext uri="{BB962C8B-B14F-4D97-AF65-F5344CB8AC3E}">
        <p14:creationId xmlns:p14="http://schemas.microsoft.com/office/powerpoint/2010/main" val="13117814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8FB06CB-00C4-C2CB-4C8F-FF97890061E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D7CC725-4819-59F9-7994-315AB9451F2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62BAE14-B383-A999-0E8B-94E3DFBE82B8}"/>
              </a:ext>
            </a:extLst>
          </p:cNvPr>
          <p:cNvSpPr>
            <a:spLocks noGrp="1"/>
          </p:cNvSpPr>
          <p:nvPr>
            <p:ph type="dt" sz="half" idx="10"/>
          </p:nvPr>
        </p:nvSpPr>
        <p:spPr/>
        <p:txBody>
          <a:bodyPr/>
          <a:lstStyle/>
          <a:p>
            <a:fld id="{DFAEB03A-C02A-4F09-A63D-2308C8A9EB72}" type="datetimeFigureOut">
              <a:rPr lang="en-GB" smtClean="0"/>
              <a:t>16/10/2024</a:t>
            </a:fld>
            <a:endParaRPr lang="en-GB"/>
          </a:p>
        </p:txBody>
      </p:sp>
      <p:sp>
        <p:nvSpPr>
          <p:cNvPr id="5" name="Footer Placeholder 4">
            <a:extLst>
              <a:ext uri="{FF2B5EF4-FFF2-40B4-BE49-F238E27FC236}">
                <a16:creationId xmlns:a16="http://schemas.microsoft.com/office/drawing/2014/main" id="{50A93D68-E981-9D5D-BA5B-AD8B06449F2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D3A87F5-333C-5E4E-C174-9E7B1EB2D58D}"/>
              </a:ext>
            </a:extLst>
          </p:cNvPr>
          <p:cNvSpPr>
            <a:spLocks noGrp="1"/>
          </p:cNvSpPr>
          <p:nvPr>
            <p:ph type="sldNum" sz="quarter" idx="12"/>
          </p:nvPr>
        </p:nvSpPr>
        <p:spPr/>
        <p:txBody>
          <a:bodyPr/>
          <a:lstStyle/>
          <a:p>
            <a:fld id="{58EF2168-B50E-400E-A680-1521D715CBCF}" type="slidenum">
              <a:rPr lang="en-GB" smtClean="0"/>
              <a:t>‹#›</a:t>
            </a:fld>
            <a:endParaRPr lang="en-GB"/>
          </a:p>
        </p:txBody>
      </p:sp>
    </p:spTree>
    <p:extLst>
      <p:ext uri="{BB962C8B-B14F-4D97-AF65-F5344CB8AC3E}">
        <p14:creationId xmlns:p14="http://schemas.microsoft.com/office/powerpoint/2010/main" val="28626785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052A78F-9443-6F69-1F0F-7C5EDDC1972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9CED497-1190-9153-85D4-AE6EF24BE28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B6ADFAF-2138-D663-8EFB-41C08310D7F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FAEB03A-C02A-4F09-A63D-2308C8A9EB72}" type="datetimeFigureOut">
              <a:rPr lang="en-GB" smtClean="0"/>
              <a:t>16/10/2024</a:t>
            </a:fld>
            <a:endParaRPr lang="en-GB"/>
          </a:p>
        </p:txBody>
      </p:sp>
      <p:sp>
        <p:nvSpPr>
          <p:cNvPr id="5" name="Footer Placeholder 4">
            <a:extLst>
              <a:ext uri="{FF2B5EF4-FFF2-40B4-BE49-F238E27FC236}">
                <a16:creationId xmlns:a16="http://schemas.microsoft.com/office/drawing/2014/main" id="{BDDDE0E3-5174-A7FA-6F5B-C6E716E6550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D2BEDF6-47B8-2238-6D98-0069B6C7EBF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8EF2168-B50E-400E-A680-1521D715CBCF}" type="slidenum">
              <a:rPr lang="en-GB" smtClean="0"/>
              <a:t>‹#›</a:t>
            </a:fld>
            <a:endParaRPr lang="en-GB"/>
          </a:p>
        </p:txBody>
      </p:sp>
    </p:spTree>
    <p:extLst>
      <p:ext uri="{BB962C8B-B14F-4D97-AF65-F5344CB8AC3E}">
        <p14:creationId xmlns:p14="http://schemas.microsoft.com/office/powerpoint/2010/main" val="5415979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video" Target="https://www.youtube.com/embed/pH-CZ1eEcXs" TargetMode="External"/><Relationship Id="rId4" Type="http://schemas.openxmlformats.org/officeDocument/2006/relationships/image" Target="../media/image2.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tmp"/><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tmp"/><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2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26.jpe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2.xml"/><Relationship Id="rId1" Type="http://schemas.openxmlformats.org/officeDocument/2006/relationships/video" Target="https://www.youtube.com/embed/rW2r5uStgG0" TargetMode="External"/><Relationship Id="rId4" Type="http://schemas.openxmlformats.org/officeDocument/2006/relationships/image" Target="../media/image27.jpeg"/></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5F1BAA-E015-18CD-60FD-0EA2F6F0C7D0}"/>
              </a:ext>
            </a:extLst>
          </p:cNvPr>
          <p:cNvSpPr>
            <a:spLocks noGrp="1"/>
          </p:cNvSpPr>
          <p:nvPr>
            <p:ph type="ctrTitle"/>
          </p:nvPr>
        </p:nvSpPr>
        <p:spPr>
          <a:xfrm>
            <a:off x="381000" y="876300"/>
            <a:ext cx="11430000" cy="1655762"/>
          </a:xfrm>
        </p:spPr>
        <p:txBody>
          <a:bodyPr>
            <a:normAutofit fontScale="90000"/>
          </a:bodyPr>
          <a:lstStyle/>
          <a:p>
            <a:r>
              <a:rPr lang="en-GB" b="1" u="sng" dirty="0"/>
              <a:t>Welcome to our Parent Reading Workshop</a:t>
            </a:r>
          </a:p>
        </p:txBody>
      </p:sp>
      <p:sp>
        <p:nvSpPr>
          <p:cNvPr id="3" name="Subtitle 2">
            <a:extLst>
              <a:ext uri="{FF2B5EF4-FFF2-40B4-BE49-F238E27FC236}">
                <a16:creationId xmlns:a16="http://schemas.microsoft.com/office/drawing/2014/main" id="{65850ED4-205A-5DD7-E363-6F74798E8106}"/>
              </a:ext>
            </a:extLst>
          </p:cNvPr>
          <p:cNvSpPr>
            <a:spLocks noGrp="1"/>
          </p:cNvSpPr>
          <p:nvPr>
            <p:ph type="subTitle" idx="1"/>
          </p:nvPr>
        </p:nvSpPr>
        <p:spPr>
          <a:xfrm>
            <a:off x="828675" y="3065463"/>
            <a:ext cx="10534649" cy="2801937"/>
          </a:xfrm>
        </p:spPr>
        <p:txBody>
          <a:bodyPr>
            <a:normAutofit/>
          </a:bodyPr>
          <a:lstStyle/>
          <a:p>
            <a:r>
              <a:rPr lang="en-GB" b="1" u="sng" dirty="0"/>
              <a:t>Our aims for today – </a:t>
            </a:r>
          </a:p>
          <a:p>
            <a:r>
              <a:rPr lang="en-GB" dirty="0"/>
              <a:t>Look at what the research says about reading and its importance</a:t>
            </a:r>
          </a:p>
          <a:p>
            <a:r>
              <a:rPr lang="en-GB" dirty="0"/>
              <a:t>Understand the importance of early reading and phonics</a:t>
            </a:r>
          </a:p>
          <a:p>
            <a:r>
              <a:rPr lang="en-GB" dirty="0"/>
              <a:t>Understand the importance of fluency and how you can build this at home</a:t>
            </a:r>
          </a:p>
          <a:p>
            <a:r>
              <a:rPr lang="en-GB" dirty="0"/>
              <a:t>Have a clear understanding of comprehension</a:t>
            </a:r>
          </a:p>
          <a:p>
            <a:r>
              <a:rPr lang="en-GB" dirty="0"/>
              <a:t>Give hints and tips of how to get your child reading at home</a:t>
            </a:r>
          </a:p>
        </p:txBody>
      </p:sp>
    </p:spTree>
    <p:extLst>
      <p:ext uri="{BB962C8B-B14F-4D97-AF65-F5344CB8AC3E}">
        <p14:creationId xmlns:p14="http://schemas.microsoft.com/office/powerpoint/2010/main" val="16766024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a:extLst>
              <a:ext uri="{FF2B5EF4-FFF2-40B4-BE49-F238E27FC236}">
                <a16:creationId xmlns:a16="http://schemas.microsoft.com/office/drawing/2014/main" id="{2C7C4F48-C8C1-6744-88F2-C15AFA53242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32225" y="384175"/>
            <a:ext cx="4527550" cy="253542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C2577BB8-E7C2-9A2A-B64A-CF75083AA088}"/>
              </a:ext>
            </a:extLst>
          </p:cNvPr>
          <p:cNvSpPr txBox="1"/>
          <p:nvPr/>
        </p:nvSpPr>
        <p:spPr>
          <a:xfrm>
            <a:off x="314325" y="3854739"/>
            <a:ext cx="11563350" cy="2308324"/>
          </a:xfrm>
          <a:prstGeom prst="rect">
            <a:avLst/>
          </a:prstGeom>
          <a:noFill/>
        </p:spPr>
        <p:txBody>
          <a:bodyPr wrap="square">
            <a:spAutoFit/>
          </a:bodyPr>
          <a:lstStyle/>
          <a:p>
            <a:pPr algn="ctr"/>
            <a:r>
              <a:rPr lang="en-GB" sz="3600" b="0" i="0" dirty="0">
                <a:solidFill>
                  <a:srgbClr val="000000"/>
                </a:solidFill>
                <a:effectLst/>
                <a:latin typeface="Calibri Light" panose="020F0302020204030204" pitchFamily="34" charset="0"/>
                <a:cs typeface="Calibri Light" panose="020F0302020204030204" pitchFamily="34" charset="0"/>
              </a:rPr>
              <a:t>The survey of 71,400 children and young people by the National Literacy Trust early in 2023 has revealed that </a:t>
            </a:r>
            <a:r>
              <a:rPr lang="en-GB" sz="3600" b="1" i="0" dirty="0">
                <a:solidFill>
                  <a:srgbClr val="000000"/>
                </a:solidFill>
                <a:effectLst/>
                <a:latin typeface="Calibri Light" panose="020F0302020204030204" pitchFamily="34" charset="0"/>
                <a:cs typeface="Calibri Light" panose="020F0302020204030204" pitchFamily="34" charset="0"/>
              </a:rPr>
              <a:t>fewer than one in three children (28%) aged eight to 18 read daily for enjoyment</a:t>
            </a:r>
            <a:r>
              <a:rPr lang="en-GB" sz="3600" b="0" i="0" dirty="0">
                <a:solidFill>
                  <a:srgbClr val="000000"/>
                </a:solidFill>
                <a:effectLst/>
                <a:latin typeface="Calibri Light" panose="020F0302020204030204" pitchFamily="34" charset="0"/>
                <a:cs typeface="Calibri Light" panose="020F0302020204030204" pitchFamily="34" charset="0"/>
              </a:rPr>
              <a:t>. </a:t>
            </a:r>
            <a:endParaRPr lang="en-GB" sz="3600" dirty="0">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3514771575"/>
      </p:ext>
    </p:extLst>
  </p:cSld>
  <p:clrMapOvr>
    <a:masterClrMapping/>
  </p:clrMapOvr>
  <p:transition spd="slow"/>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BB104B-D02E-1AF1-1223-B84FFC9019D4}"/>
              </a:ext>
            </a:extLst>
          </p:cNvPr>
          <p:cNvSpPr>
            <a:spLocks noGrp="1"/>
          </p:cNvSpPr>
          <p:nvPr>
            <p:ph type="title"/>
          </p:nvPr>
        </p:nvSpPr>
        <p:spPr>
          <a:xfrm>
            <a:off x="609600" y="339725"/>
            <a:ext cx="10972800" cy="879475"/>
          </a:xfrm>
        </p:spPr>
        <p:txBody>
          <a:bodyPr/>
          <a:lstStyle/>
          <a:p>
            <a:r>
              <a:rPr lang="en-GB" b="1" u="sng" dirty="0"/>
              <a:t>Why is there a decline in reading for pleasure?</a:t>
            </a:r>
          </a:p>
        </p:txBody>
      </p:sp>
      <p:sp>
        <p:nvSpPr>
          <p:cNvPr id="3" name="Content Placeholder 2">
            <a:extLst>
              <a:ext uri="{FF2B5EF4-FFF2-40B4-BE49-F238E27FC236}">
                <a16:creationId xmlns:a16="http://schemas.microsoft.com/office/drawing/2014/main" id="{65473A4F-6DE8-AE2C-3013-330B409CAFF9}"/>
              </a:ext>
            </a:extLst>
          </p:cNvPr>
          <p:cNvSpPr>
            <a:spLocks noGrp="1"/>
          </p:cNvSpPr>
          <p:nvPr>
            <p:ph idx="1"/>
          </p:nvPr>
        </p:nvSpPr>
        <p:spPr>
          <a:xfrm>
            <a:off x="476250" y="1349375"/>
            <a:ext cx="11239500" cy="5168900"/>
          </a:xfrm>
        </p:spPr>
        <p:txBody>
          <a:bodyPr>
            <a:normAutofit/>
          </a:bodyPr>
          <a:lstStyle/>
          <a:p>
            <a:r>
              <a:rPr lang="en-GB" sz="3200" dirty="0">
                <a:latin typeface="+mj-lt"/>
              </a:rPr>
              <a:t>Games and online distractions</a:t>
            </a:r>
          </a:p>
          <a:p>
            <a:r>
              <a:rPr lang="en-GB" sz="3200" dirty="0">
                <a:latin typeface="+mj-lt"/>
              </a:rPr>
              <a:t>Rise in social media</a:t>
            </a:r>
          </a:p>
          <a:p>
            <a:r>
              <a:rPr lang="en-GB" sz="3200" dirty="0">
                <a:latin typeface="+mj-lt"/>
              </a:rPr>
              <a:t>Find books boring</a:t>
            </a:r>
          </a:p>
          <a:p>
            <a:r>
              <a:rPr lang="en-GB" sz="3200" dirty="0">
                <a:latin typeface="+mj-lt"/>
              </a:rPr>
              <a:t>Lack of time</a:t>
            </a:r>
          </a:p>
          <a:p>
            <a:r>
              <a:rPr lang="en-GB" sz="3200" dirty="0">
                <a:latin typeface="+mj-lt"/>
              </a:rPr>
              <a:t>Not being read to from an early age by adults (at home and school)</a:t>
            </a:r>
          </a:p>
          <a:p>
            <a:r>
              <a:rPr lang="en-GB" sz="3200" dirty="0">
                <a:latin typeface="+mj-lt"/>
              </a:rPr>
              <a:t>Seeing reading as a process for learning rather a pleasure activity</a:t>
            </a:r>
          </a:p>
        </p:txBody>
      </p:sp>
    </p:spTree>
    <p:extLst>
      <p:ext uri="{BB962C8B-B14F-4D97-AF65-F5344CB8AC3E}">
        <p14:creationId xmlns:p14="http://schemas.microsoft.com/office/powerpoint/2010/main" val="3533946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F007FE3-9BC7-4E48-AEBD-EB56C5CBBF34}"/>
              </a:ext>
            </a:extLst>
          </p:cNvPr>
          <p:cNvSpPr txBox="1"/>
          <p:nvPr/>
        </p:nvSpPr>
        <p:spPr>
          <a:xfrm>
            <a:off x="452761" y="109084"/>
            <a:ext cx="5406501" cy="584775"/>
          </a:xfrm>
          <a:prstGeom prst="rect">
            <a:avLst/>
          </a:prstGeom>
          <a:noFill/>
        </p:spPr>
        <p:txBody>
          <a:bodyPr wrap="square" rtlCol="0">
            <a:spAutoFit/>
          </a:bodyPr>
          <a:lstStyle/>
          <a:p>
            <a:r>
              <a:rPr lang="en-GB" sz="3200" b="1" dirty="0">
                <a:latin typeface="+mj-lt"/>
              </a:rPr>
              <a:t>Benefits of reading for pleasure</a:t>
            </a:r>
          </a:p>
        </p:txBody>
      </p:sp>
      <p:sp>
        <p:nvSpPr>
          <p:cNvPr id="3" name="Rectangle 2">
            <a:extLst>
              <a:ext uri="{FF2B5EF4-FFF2-40B4-BE49-F238E27FC236}">
                <a16:creationId xmlns:a16="http://schemas.microsoft.com/office/drawing/2014/main" id="{21566A96-1A29-4EBC-9CF0-27A595AA2076}"/>
              </a:ext>
            </a:extLst>
          </p:cNvPr>
          <p:cNvSpPr/>
          <p:nvPr/>
        </p:nvSpPr>
        <p:spPr>
          <a:xfrm>
            <a:off x="452761" y="693859"/>
            <a:ext cx="11171406" cy="6186309"/>
          </a:xfrm>
          <a:prstGeom prst="rect">
            <a:avLst/>
          </a:prstGeom>
        </p:spPr>
        <p:txBody>
          <a:bodyPr wrap="square">
            <a:spAutoFit/>
          </a:bodyPr>
          <a:lstStyle/>
          <a:p>
            <a:pPr marL="342900" indent="-342900">
              <a:buFontTx/>
              <a:buChar char="-"/>
            </a:pPr>
            <a:r>
              <a:rPr lang="en-GB" sz="2200" dirty="0">
                <a:solidFill>
                  <a:srgbClr val="003430"/>
                </a:solidFill>
                <a:latin typeface="Calibri Light" panose="020F0302020204030204" pitchFamily="34" charset="0"/>
                <a:cs typeface="Calibri Light" panose="020F0302020204030204" pitchFamily="34" charset="0"/>
              </a:rPr>
              <a:t>Reading helps children </a:t>
            </a:r>
            <a:r>
              <a:rPr lang="en-GB" sz="2200" b="1" dirty="0">
                <a:solidFill>
                  <a:srgbClr val="003430"/>
                </a:solidFill>
                <a:latin typeface="Calibri Light" panose="020F0302020204030204" pitchFamily="34" charset="0"/>
                <a:cs typeface="Calibri Light" panose="020F0302020204030204" pitchFamily="34" charset="0"/>
              </a:rPr>
              <a:t>learn about the world </a:t>
            </a:r>
            <a:r>
              <a:rPr lang="en-GB" sz="2200" dirty="0">
                <a:solidFill>
                  <a:srgbClr val="003430"/>
                </a:solidFill>
                <a:latin typeface="Calibri Light" panose="020F0302020204030204" pitchFamily="34" charset="0"/>
                <a:cs typeface="Calibri Light" panose="020F0302020204030204" pitchFamily="34" charset="0"/>
              </a:rPr>
              <a:t>around them and develop an appreciation for others’ experiences. Builds </a:t>
            </a:r>
            <a:r>
              <a:rPr lang="en-GB" sz="2200" b="1" dirty="0">
                <a:solidFill>
                  <a:srgbClr val="003430"/>
                </a:solidFill>
                <a:latin typeface="Calibri Light" panose="020F0302020204030204" pitchFamily="34" charset="0"/>
                <a:cs typeface="Calibri Light" panose="020F0302020204030204" pitchFamily="34" charset="0"/>
              </a:rPr>
              <a:t>respect</a:t>
            </a:r>
            <a:r>
              <a:rPr lang="en-GB" sz="2200" dirty="0">
                <a:solidFill>
                  <a:srgbClr val="003430"/>
                </a:solidFill>
                <a:latin typeface="Calibri Light" panose="020F0302020204030204" pitchFamily="34" charset="0"/>
                <a:cs typeface="Calibri Light" panose="020F0302020204030204" pitchFamily="34" charset="0"/>
              </a:rPr>
              <a:t>, </a:t>
            </a:r>
            <a:r>
              <a:rPr lang="en-GB" sz="2200" b="1" dirty="0">
                <a:solidFill>
                  <a:srgbClr val="003430"/>
                </a:solidFill>
                <a:latin typeface="Calibri Light" panose="020F0302020204030204" pitchFamily="34" charset="0"/>
                <a:cs typeface="Calibri Light" panose="020F0302020204030204" pitchFamily="34" charset="0"/>
              </a:rPr>
              <a:t>empathy and compassion </a:t>
            </a:r>
            <a:r>
              <a:rPr lang="en-GB" sz="2200" dirty="0">
                <a:solidFill>
                  <a:srgbClr val="003430"/>
                </a:solidFill>
                <a:latin typeface="Calibri Light" panose="020F0302020204030204" pitchFamily="34" charset="0"/>
                <a:cs typeface="Calibri Light" panose="020F0302020204030204" pitchFamily="34" charset="0"/>
              </a:rPr>
              <a:t>for others. </a:t>
            </a:r>
          </a:p>
          <a:p>
            <a:pPr marL="342900" indent="-342900">
              <a:buFontTx/>
              <a:buChar char="-"/>
            </a:pPr>
            <a:endParaRPr lang="en-GB" sz="2200" dirty="0">
              <a:solidFill>
                <a:srgbClr val="003430"/>
              </a:solidFill>
              <a:latin typeface="Calibri Light" panose="020F0302020204030204" pitchFamily="34" charset="0"/>
              <a:cs typeface="Calibri Light" panose="020F0302020204030204" pitchFamily="34" charset="0"/>
            </a:endParaRPr>
          </a:p>
          <a:p>
            <a:pPr marL="342900" indent="-342900">
              <a:buFontTx/>
              <a:buChar char="-"/>
            </a:pPr>
            <a:r>
              <a:rPr lang="en-GB" sz="2200" dirty="0">
                <a:solidFill>
                  <a:srgbClr val="003430"/>
                </a:solidFill>
                <a:latin typeface="Calibri Light" panose="020F0302020204030204" pitchFamily="34" charset="0"/>
                <a:cs typeface="Calibri Light" panose="020F0302020204030204" pitchFamily="34" charset="0"/>
              </a:rPr>
              <a:t>Reading connects learners with the world around them. When a child reads a book, they are not only learning how to read the words, but they are also </a:t>
            </a:r>
            <a:r>
              <a:rPr lang="en-GB" sz="2200" b="1" dirty="0">
                <a:solidFill>
                  <a:srgbClr val="003430"/>
                </a:solidFill>
                <a:latin typeface="Calibri Light" panose="020F0302020204030204" pitchFamily="34" charset="0"/>
                <a:cs typeface="Calibri Light" panose="020F0302020204030204" pitchFamily="34" charset="0"/>
              </a:rPr>
              <a:t>exploring concepts and ideas</a:t>
            </a:r>
            <a:r>
              <a:rPr lang="en-GB" sz="2200" dirty="0">
                <a:solidFill>
                  <a:srgbClr val="003430"/>
                </a:solidFill>
                <a:latin typeface="Calibri Light" panose="020F0302020204030204" pitchFamily="34" charset="0"/>
                <a:cs typeface="Calibri Light" panose="020F0302020204030204" pitchFamily="34" charset="0"/>
              </a:rPr>
              <a:t>. This builds their </a:t>
            </a:r>
            <a:r>
              <a:rPr lang="en-GB" sz="2200" b="1" dirty="0">
                <a:solidFill>
                  <a:srgbClr val="003430"/>
                </a:solidFill>
                <a:latin typeface="Calibri Light" panose="020F0302020204030204" pitchFamily="34" charset="0"/>
                <a:cs typeface="Calibri Light" panose="020F0302020204030204" pitchFamily="34" charset="0"/>
              </a:rPr>
              <a:t>wisdom</a:t>
            </a:r>
            <a:r>
              <a:rPr lang="en-GB" sz="2200" dirty="0">
                <a:solidFill>
                  <a:srgbClr val="003430"/>
                </a:solidFill>
                <a:latin typeface="Calibri Light" panose="020F0302020204030204" pitchFamily="34" charset="0"/>
                <a:cs typeface="Calibri Light" panose="020F0302020204030204" pitchFamily="34" charset="0"/>
              </a:rPr>
              <a:t>. </a:t>
            </a:r>
          </a:p>
          <a:p>
            <a:pPr marL="342900" indent="-342900">
              <a:buFontTx/>
              <a:buChar char="-"/>
            </a:pPr>
            <a:endParaRPr lang="en-GB" sz="2200" dirty="0">
              <a:solidFill>
                <a:srgbClr val="003430"/>
              </a:solidFill>
              <a:latin typeface="Calibri Light" panose="020F0302020204030204" pitchFamily="34" charset="0"/>
              <a:cs typeface="Calibri Light" panose="020F0302020204030204" pitchFamily="34" charset="0"/>
            </a:endParaRPr>
          </a:p>
          <a:p>
            <a:pPr marL="342900" indent="-342900">
              <a:buFontTx/>
              <a:buChar char="-"/>
            </a:pPr>
            <a:r>
              <a:rPr lang="en-GB" sz="2200" dirty="0">
                <a:solidFill>
                  <a:srgbClr val="003430"/>
                </a:solidFill>
                <a:latin typeface="Calibri Light" panose="020F0302020204030204" pitchFamily="34" charset="0"/>
                <a:cs typeface="Calibri Light" panose="020F0302020204030204" pitchFamily="34" charset="0"/>
              </a:rPr>
              <a:t>Reading for pleasure </a:t>
            </a:r>
            <a:r>
              <a:rPr lang="en-GB" sz="2200" b="1" dirty="0">
                <a:solidFill>
                  <a:srgbClr val="003430"/>
                </a:solidFill>
                <a:latin typeface="Calibri Light" panose="020F0302020204030204" pitchFamily="34" charset="0"/>
                <a:cs typeface="Calibri Light" panose="020F0302020204030204" pitchFamily="34" charset="0"/>
              </a:rPr>
              <a:t>sparks their imagination </a:t>
            </a:r>
            <a:r>
              <a:rPr lang="en-GB" sz="2200" dirty="0">
                <a:solidFill>
                  <a:srgbClr val="003430"/>
                </a:solidFill>
                <a:latin typeface="Calibri Light" panose="020F0302020204030204" pitchFamily="34" charset="0"/>
                <a:cs typeface="Calibri Light" panose="020F0302020204030204" pitchFamily="34" charset="0"/>
              </a:rPr>
              <a:t>and helps them learn to love learning. Children become curious after reading. </a:t>
            </a:r>
          </a:p>
          <a:p>
            <a:endParaRPr lang="en-GB" sz="2200" dirty="0">
              <a:solidFill>
                <a:srgbClr val="003430"/>
              </a:solidFill>
              <a:latin typeface="Calibri Light" panose="020F0302020204030204" pitchFamily="34" charset="0"/>
              <a:cs typeface="Calibri Light" panose="020F0302020204030204" pitchFamily="34" charset="0"/>
            </a:endParaRPr>
          </a:p>
          <a:p>
            <a:pPr marL="342900" indent="-342900">
              <a:buFontTx/>
              <a:buChar char="-"/>
            </a:pPr>
            <a:r>
              <a:rPr lang="en-GB" sz="2200" dirty="0">
                <a:solidFill>
                  <a:srgbClr val="003430"/>
                </a:solidFill>
                <a:latin typeface="Calibri Light" panose="020F0302020204030204" pitchFamily="34" charset="0"/>
                <a:cs typeface="Calibri Light" panose="020F0302020204030204" pitchFamily="34" charset="0"/>
              </a:rPr>
              <a:t>Reading </a:t>
            </a:r>
            <a:r>
              <a:rPr lang="en-GB" sz="2200" b="1" dirty="0">
                <a:solidFill>
                  <a:srgbClr val="003430"/>
                </a:solidFill>
                <a:latin typeface="Calibri Light" panose="020F0302020204030204" pitchFamily="34" charset="0"/>
                <a:cs typeface="Calibri Light" panose="020F0302020204030204" pitchFamily="34" charset="0"/>
              </a:rPr>
              <a:t>develops essential literacy skills </a:t>
            </a:r>
            <a:r>
              <a:rPr lang="en-GB" sz="2200" dirty="0">
                <a:solidFill>
                  <a:srgbClr val="003430"/>
                </a:solidFill>
                <a:latin typeface="Calibri Light" panose="020F0302020204030204" pitchFamily="34" charset="0"/>
                <a:cs typeface="Calibri Light" panose="020F0302020204030204" pitchFamily="34" charset="0"/>
              </a:rPr>
              <a:t>which improves reading and writing attainment now and in the future. </a:t>
            </a:r>
          </a:p>
          <a:p>
            <a:pPr marL="342900" indent="-342900">
              <a:buFontTx/>
              <a:buChar char="-"/>
            </a:pPr>
            <a:endParaRPr lang="en-GB" sz="2200" dirty="0">
              <a:solidFill>
                <a:srgbClr val="003430"/>
              </a:solidFill>
              <a:latin typeface="Calibri Light" panose="020F0302020204030204" pitchFamily="34" charset="0"/>
              <a:cs typeface="Calibri Light" panose="020F0302020204030204" pitchFamily="34" charset="0"/>
            </a:endParaRPr>
          </a:p>
          <a:p>
            <a:pPr marL="342900" indent="-342900">
              <a:buFontTx/>
              <a:buChar char="-"/>
            </a:pPr>
            <a:r>
              <a:rPr lang="en-GB" sz="2200" dirty="0">
                <a:solidFill>
                  <a:srgbClr val="003430"/>
                </a:solidFill>
                <a:latin typeface="Calibri Light" panose="020F0302020204030204" pitchFamily="34" charset="0"/>
                <a:cs typeface="Calibri Light" panose="020F0302020204030204" pitchFamily="34" charset="0"/>
              </a:rPr>
              <a:t>Reading improves their </a:t>
            </a:r>
            <a:r>
              <a:rPr lang="en-GB" sz="2200" b="1" dirty="0">
                <a:solidFill>
                  <a:srgbClr val="003430"/>
                </a:solidFill>
                <a:latin typeface="Calibri Light" panose="020F0302020204030204" pitchFamily="34" charset="0"/>
                <a:cs typeface="Calibri Light" panose="020F0302020204030204" pitchFamily="34" charset="0"/>
              </a:rPr>
              <a:t>vocabulary understanding</a:t>
            </a:r>
            <a:r>
              <a:rPr lang="en-GB" sz="2200" dirty="0">
                <a:solidFill>
                  <a:srgbClr val="003430"/>
                </a:solidFill>
                <a:latin typeface="Calibri Light" panose="020F0302020204030204" pitchFamily="34" charset="0"/>
                <a:cs typeface="Calibri Light" panose="020F0302020204030204" pitchFamily="34" charset="0"/>
              </a:rPr>
              <a:t>. This is useful for understanding the world as they grow up e.g. watching documentaries, listening to the news, understanding exam papers. </a:t>
            </a:r>
          </a:p>
          <a:p>
            <a:pPr marL="342900" indent="-342900">
              <a:buFontTx/>
              <a:buChar char="-"/>
            </a:pPr>
            <a:endParaRPr lang="en-GB" sz="2200" dirty="0">
              <a:solidFill>
                <a:srgbClr val="003430"/>
              </a:solidFill>
              <a:latin typeface="Calibri Light" panose="020F0302020204030204" pitchFamily="34" charset="0"/>
              <a:cs typeface="Calibri Light" panose="020F0302020204030204" pitchFamily="34" charset="0"/>
            </a:endParaRPr>
          </a:p>
          <a:p>
            <a:pPr marL="342900" indent="-342900">
              <a:buFontTx/>
              <a:buChar char="-"/>
            </a:pPr>
            <a:r>
              <a:rPr lang="en-GB" sz="2200" dirty="0">
                <a:solidFill>
                  <a:srgbClr val="003430"/>
                </a:solidFill>
                <a:latin typeface="Calibri Light" panose="020F0302020204030204" pitchFamily="34" charset="0"/>
                <a:cs typeface="Calibri Light" panose="020F0302020204030204" pitchFamily="34" charset="0"/>
              </a:rPr>
              <a:t>Reading allows time to de-stress and get away from any issues or worries. Takes children to another world. </a:t>
            </a:r>
          </a:p>
        </p:txBody>
      </p:sp>
    </p:spTree>
    <p:extLst>
      <p:ext uri="{BB962C8B-B14F-4D97-AF65-F5344CB8AC3E}">
        <p14:creationId xmlns:p14="http://schemas.microsoft.com/office/powerpoint/2010/main" val="25725443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9F859D-760E-4CBB-A8FC-3BCFD49D7485}"/>
              </a:ext>
            </a:extLst>
          </p:cNvPr>
          <p:cNvSpPr>
            <a:spLocks noGrp="1"/>
          </p:cNvSpPr>
          <p:nvPr>
            <p:ph type="title"/>
          </p:nvPr>
        </p:nvSpPr>
        <p:spPr/>
        <p:txBody>
          <a:bodyPr/>
          <a:lstStyle/>
          <a:p>
            <a:r>
              <a:rPr lang="en-GB" dirty="0"/>
              <a:t>Michael Rosen</a:t>
            </a:r>
          </a:p>
        </p:txBody>
      </p:sp>
      <p:pic>
        <p:nvPicPr>
          <p:cNvPr id="4" name="Online Media 3" title="Professor Michael Rosen on reading for pleasure">
            <a:hlinkClick r:id="" action="ppaction://media"/>
            <a:extLst>
              <a:ext uri="{FF2B5EF4-FFF2-40B4-BE49-F238E27FC236}">
                <a16:creationId xmlns:a16="http://schemas.microsoft.com/office/drawing/2014/main" id="{13FF9451-8ABA-4F19-843A-9F2EE3045A67}"/>
              </a:ext>
            </a:extLst>
          </p:cNvPr>
          <p:cNvPicPr>
            <a:picLocks noGrp="1" noRot="1" noChangeAspect="1"/>
          </p:cNvPicPr>
          <p:nvPr>
            <p:ph idx="1"/>
            <a:videoFile r:link="rId1"/>
          </p:nvPr>
        </p:nvPicPr>
        <p:blipFill>
          <a:blip r:embed="rId4"/>
          <a:stretch>
            <a:fillRect/>
          </a:stretch>
        </p:blipFill>
        <p:spPr>
          <a:xfrm>
            <a:off x="1474470" y="1293019"/>
            <a:ext cx="9532620" cy="5362098"/>
          </a:xfrm>
          <a:prstGeom prst="rect">
            <a:avLst/>
          </a:prstGeom>
        </p:spPr>
      </p:pic>
    </p:spTree>
    <p:extLst>
      <p:ext uri="{BB962C8B-B14F-4D97-AF65-F5344CB8AC3E}">
        <p14:creationId xmlns:p14="http://schemas.microsoft.com/office/powerpoint/2010/main" val="18210663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99992" y="1244600"/>
            <a:ext cx="11392016" cy="5367769"/>
            <a:chOff x="0" y="0"/>
            <a:chExt cx="5780393" cy="2711169"/>
          </a:xfrm>
        </p:grpSpPr>
        <p:sp>
          <p:nvSpPr>
            <p:cNvPr id="3" name="Freeform 3"/>
            <p:cNvSpPr/>
            <p:nvPr/>
          </p:nvSpPr>
          <p:spPr>
            <a:xfrm>
              <a:off x="0" y="0"/>
              <a:ext cx="5780394" cy="2711170"/>
            </a:xfrm>
            <a:custGeom>
              <a:avLst/>
              <a:gdLst/>
              <a:ahLst/>
              <a:cxnLst/>
              <a:rect l="l" t="t" r="r" b="b"/>
              <a:pathLst>
                <a:path w="5780394" h="2711170">
                  <a:moveTo>
                    <a:pt x="5655933" y="2711169"/>
                  </a:moveTo>
                  <a:lnTo>
                    <a:pt x="124460" y="2711169"/>
                  </a:lnTo>
                  <a:cubicBezTo>
                    <a:pt x="55880" y="2711169"/>
                    <a:pt x="0" y="2655289"/>
                    <a:pt x="0" y="2586709"/>
                  </a:cubicBezTo>
                  <a:lnTo>
                    <a:pt x="0" y="124460"/>
                  </a:lnTo>
                  <a:cubicBezTo>
                    <a:pt x="0" y="55880"/>
                    <a:pt x="55880" y="0"/>
                    <a:pt x="124460" y="0"/>
                  </a:cubicBezTo>
                  <a:lnTo>
                    <a:pt x="5655933" y="0"/>
                  </a:lnTo>
                  <a:cubicBezTo>
                    <a:pt x="5724513" y="0"/>
                    <a:pt x="5780394" y="55880"/>
                    <a:pt x="5780394" y="124460"/>
                  </a:cubicBezTo>
                  <a:lnTo>
                    <a:pt x="5780394" y="2586710"/>
                  </a:lnTo>
                  <a:cubicBezTo>
                    <a:pt x="5780394" y="2655289"/>
                    <a:pt x="5724513" y="2711170"/>
                    <a:pt x="5655933" y="2711170"/>
                  </a:cubicBezTo>
                  <a:close/>
                </a:path>
              </a:pathLst>
            </a:custGeom>
            <a:solidFill>
              <a:srgbClr val="FCF5EB"/>
            </a:solidFill>
          </p:spPr>
          <p:txBody>
            <a:bodyPr/>
            <a:lstStyle/>
            <a:p>
              <a:endParaRPr lang="en-US" sz="1200"/>
            </a:p>
          </p:txBody>
        </p:sp>
      </p:grpSp>
      <p:graphicFrame>
        <p:nvGraphicFramePr>
          <p:cNvPr id="4" name="Table 4"/>
          <p:cNvGraphicFramePr>
            <a:graphicFrameLocks noGrp="1"/>
          </p:cNvGraphicFramePr>
          <p:nvPr>
            <p:extLst>
              <p:ext uri="{D42A27DB-BD31-4B8C-83A1-F6EECF244321}">
                <p14:modId xmlns:p14="http://schemas.microsoft.com/office/powerpoint/2010/main" val="303347312"/>
              </p:ext>
            </p:extLst>
          </p:nvPr>
        </p:nvGraphicFramePr>
        <p:xfrm>
          <a:off x="773696" y="1302990"/>
          <a:ext cx="10644607" cy="4344815"/>
        </p:xfrm>
        <a:graphic>
          <a:graphicData uri="http://schemas.openxmlformats.org/drawingml/2006/table">
            <a:tbl>
              <a:tblPr/>
              <a:tblGrid>
                <a:gridCol w="3568699">
                  <a:extLst>
                    <a:ext uri="{9D8B030D-6E8A-4147-A177-3AD203B41FA5}">
                      <a16:colId xmlns:a16="http://schemas.microsoft.com/office/drawing/2014/main" val="20000"/>
                    </a:ext>
                  </a:extLst>
                </a:gridCol>
                <a:gridCol w="2552700">
                  <a:extLst>
                    <a:ext uri="{9D8B030D-6E8A-4147-A177-3AD203B41FA5}">
                      <a16:colId xmlns:a16="http://schemas.microsoft.com/office/drawing/2014/main" val="20001"/>
                    </a:ext>
                  </a:extLst>
                </a:gridCol>
                <a:gridCol w="2476500">
                  <a:extLst>
                    <a:ext uri="{9D8B030D-6E8A-4147-A177-3AD203B41FA5}">
                      <a16:colId xmlns:a16="http://schemas.microsoft.com/office/drawing/2014/main" val="20002"/>
                    </a:ext>
                  </a:extLst>
                </a:gridCol>
                <a:gridCol w="2046708">
                  <a:extLst>
                    <a:ext uri="{9D8B030D-6E8A-4147-A177-3AD203B41FA5}">
                      <a16:colId xmlns:a16="http://schemas.microsoft.com/office/drawing/2014/main" val="20003"/>
                    </a:ext>
                  </a:extLst>
                </a:gridCol>
              </a:tblGrid>
              <a:tr h="952765">
                <a:tc>
                  <a:txBody>
                    <a:bodyPr/>
                    <a:lstStyle/>
                    <a:p>
                      <a:pPr algn="l">
                        <a:lnSpc>
                          <a:spcPts val="3517"/>
                        </a:lnSpc>
                        <a:defRPr/>
                      </a:pPr>
                      <a:r>
                        <a:rPr lang="en-US" sz="1700" dirty="0">
                          <a:solidFill>
                            <a:srgbClr val="82C89F"/>
                          </a:solidFill>
                          <a:latin typeface="Montserrat Bold"/>
                        </a:rPr>
                        <a:t>Amount of reading per day</a:t>
                      </a:r>
                      <a:endParaRPr lang="en-US" sz="700" dirty="0"/>
                    </a:p>
                  </a:txBody>
                  <a:tcPr marL="127000" marR="127000" marT="127000" marB="127000" anchor="ctr">
                    <a:lnL w="38100" cap="flat" cmpd="sng" algn="ctr">
                      <a:solidFill>
                        <a:srgbClr val="F88A39"/>
                      </a:solidFill>
                      <a:prstDash val="solid"/>
                      <a:round/>
                      <a:headEnd type="none" w="med" len="med"/>
                      <a:tailEnd type="none" w="med" len="med"/>
                    </a:lnL>
                    <a:lnR w="38100" cap="flat" cmpd="sng" algn="ctr">
                      <a:solidFill>
                        <a:srgbClr val="F88A39"/>
                      </a:solidFill>
                      <a:prstDash val="solid"/>
                      <a:round/>
                      <a:headEnd type="none" w="med" len="med"/>
                      <a:tailEnd type="none" w="med" len="med"/>
                    </a:lnR>
                    <a:lnT w="38100" cap="flat" cmpd="sng" algn="ctr">
                      <a:solidFill>
                        <a:srgbClr val="F88A39"/>
                      </a:solidFill>
                      <a:prstDash val="solid"/>
                      <a:round/>
                      <a:headEnd type="none" w="med" len="med"/>
                      <a:tailEnd type="none" w="med" len="med"/>
                    </a:lnT>
                    <a:lnB w="38100" cap="flat" cmpd="sng" algn="ctr">
                      <a:solidFill>
                        <a:srgbClr val="F88A39"/>
                      </a:solidFill>
                      <a:prstDash val="solid"/>
                      <a:round/>
                      <a:headEnd type="none" w="med" len="med"/>
                      <a:tailEnd type="none" w="med" len="med"/>
                    </a:lnB>
                  </a:tcPr>
                </a:tc>
                <a:tc>
                  <a:txBody>
                    <a:bodyPr/>
                    <a:lstStyle/>
                    <a:p>
                      <a:pPr algn="l">
                        <a:lnSpc>
                          <a:spcPts val="6177"/>
                        </a:lnSpc>
                        <a:defRPr/>
                      </a:pPr>
                      <a:r>
                        <a:rPr lang="en-US" sz="2900" dirty="0">
                          <a:solidFill>
                            <a:srgbClr val="82C89F"/>
                          </a:solidFill>
                          <a:latin typeface="Montserrat Bold Italics"/>
                        </a:rPr>
                        <a:t>20 mins</a:t>
                      </a:r>
                      <a:endParaRPr lang="en-US" sz="700" dirty="0"/>
                    </a:p>
                  </a:txBody>
                  <a:tcPr marL="127000" marR="127000" marT="127000" marB="127000" anchor="ctr">
                    <a:lnL w="38100" cap="flat" cmpd="sng" algn="ctr">
                      <a:solidFill>
                        <a:srgbClr val="F88A39"/>
                      </a:solidFill>
                      <a:prstDash val="solid"/>
                      <a:round/>
                      <a:headEnd type="none" w="med" len="med"/>
                      <a:tailEnd type="none" w="med" len="med"/>
                    </a:lnL>
                    <a:lnR w="38100" cap="flat" cmpd="sng" algn="ctr">
                      <a:solidFill>
                        <a:srgbClr val="F88A39"/>
                      </a:solidFill>
                      <a:prstDash val="solid"/>
                      <a:round/>
                      <a:headEnd type="none" w="med" len="med"/>
                      <a:tailEnd type="none" w="med" len="med"/>
                    </a:lnR>
                    <a:lnT w="38100" cap="flat" cmpd="sng" algn="ctr">
                      <a:solidFill>
                        <a:srgbClr val="F88A39"/>
                      </a:solidFill>
                      <a:prstDash val="solid"/>
                      <a:round/>
                      <a:headEnd type="none" w="med" len="med"/>
                      <a:tailEnd type="none" w="med" len="med"/>
                    </a:lnT>
                    <a:lnB w="38100" cap="flat" cmpd="sng" algn="ctr">
                      <a:solidFill>
                        <a:srgbClr val="F88A39"/>
                      </a:solidFill>
                      <a:prstDash val="solid"/>
                      <a:round/>
                      <a:headEnd type="none" w="med" len="med"/>
                      <a:tailEnd type="none" w="med" len="med"/>
                    </a:lnB>
                  </a:tcPr>
                </a:tc>
                <a:tc>
                  <a:txBody>
                    <a:bodyPr/>
                    <a:lstStyle/>
                    <a:p>
                      <a:pPr algn="l">
                        <a:lnSpc>
                          <a:spcPts val="6177"/>
                        </a:lnSpc>
                        <a:defRPr/>
                      </a:pPr>
                      <a:r>
                        <a:rPr lang="en-US" sz="2900">
                          <a:solidFill>
                            <a:srgbClr val="82C89F"/>
                          </a:solidFill>
                          <a:latin typeface="Montserrat Bold Italics"/>
                        </a:rPr>
                        <a:t>5 mins</a:t>
                      </a:r>
                      <a:endParaRPr lang="en-US" sz="700"/>
                    </a:p>
                  </a:txBody>
                  <a:tcPr marL="127000" marR="127000" marT="127000" marB="127000" anchor="ctr">
                    <a:lnL w="38100" cap="flat" cmpd="sng" algn="ctr">
                      <a:solidFill>
                        <a:srgbClr val="F88A39"/>
                      </a:solidFill>
                      <a:prstDash val="solid"/>
                      <a:round/>
                      <a:headEnd type="none" w="med" len="med"/>
                      <a:tailEnd type="none" w="med" len="med"/>
                    </a:lnL>
                    <a:lnR w="38100" cap="flat" cmpd="sng" algn="ctr">
                      <a:solidFill>
                        <a:srgbClr val="F88A39"/>
                      </a:solidFill>
                      <a:prstDash val="solid"/>
                      <a:round/>
                      <a:headEnd type="none" w="med" len="med"/>
                      <a:tailEnd type="none" w="med" len="med"/>
                    </a:lnR>
                    <a:lnT w="38100" cap="flat" cmpd="sng" algn="ctr">
                      <a:solidFill>
                        <a:srgbClr val="F88A39"/>
                      </a:solidFill>
                      <a:prstDash val="solid"/>
                      <a:round/>
                      <a:headEnd type="none" w="med" len="med"/>
                      <a:tailEnd type="none" w="med" len="med"/>
                    </a:lnT>
                    <a:lnB w="38100" cap="flat" cmpd="sng" algn="ctr">
                      <a:solidFill>
                        <a:srgbClr val="F88A39"/>
                      </a:solidFill>
                      <a:prstDash val="solid"/>
                      <a:round/>
                      <a:headEnd type="none" w="med" len="med"/>
                      <a:tailEnd type="none" w="med" len="med"/>
                    </a:lnB>
                  </a:tcPr>
                </a:tc>
                <a:tc>
                  <a:txBody>
                    <a:bodyPr/>
                    <a:lstStyle/>
                    <a:p>
                      <a:pPr algn="l">
                        <a:lnSpc>
                          <a:spcPts val="6177"/>
                        </a:lnSpc>
                        <a:defRPr/>
                      </a:pPr>
                      <a:r>
                        <a:rPr lang="en-US" sz="2900">
                          <a:solidFill>
                            <a:srgbClr val="82C89F"/>
                          </a:solidFill>
                          <a:latin typeface="Montserrat Bold Italics"/>
                        </a:rPr>
                        <a:t>1 min</a:t>
                      </a:r>
                      <a:endParaRPr lang="en-US" sz="700"/>
                    </a:p>
                  </a:txBody>
                  <a:tcPr marL="127000" marR="127000" marT="127000" marB="127000" anchor="ctr">
                    <a:lnL w="38100" cap="flat" cmpd="sng" algn="ctr">
                      <a:solidFill>
                        <a:srgbClr val="F88A39"/>
                      </a:solidFill>
                      <a:prstDash val="solid"/>
                      <a:round/>
                      <a:headEnd type="none" w="med" len="med"/>
                      <a:tailEnd type="none" w="med" len="med"/>
                    </a:lnL>
                    <a:lnR w="38100" cap="flat" cmpd="sng" algn="ctr">
                      <a:solidFill>
                        <a:srgbClr val="F88A39"/>
                      </a:solidFill>
                      <a:prstDash val="solid"/>
                      <a:round/>
                      <a:headEnd type="none" w="med" len="med"/>
                      <a:tailEnd type="none" w="med" len="med"/>
                    </a:lnR>
                    <a:lnT w="38100" cap="flat" cmpd="sng" algn="ctr">
                      <a:solidFill>
                        <a:srgbClr val="F88A39"/>
                      </a:solidFill>
                      <a:prstDash val="solid"/>
                      <a:round/>
                      <a:headEnd type="none" w="med" len="med"/>
                      <a:tailEnd type="none" w="med" len="med"/>
                    </a:lnT>
                    <a:lnB w="38100" cap="flat" cmpd="sng" algn="ctr">
                      <a:solidFill>
                        <a:srgbClr val="F88A39"/>
                      </a:solidFill>
                      <a:prstDash val="solid"/>
                      <a:round/>
                      <a:headEnd type="none" w="med" len="med"/>
                      <a:tailEnd type="none" w="med" len="med"/>
                    </a:lnB>
                  </a:tcPr>
                </a:tc>
                <a:extLst>
                  <a:ext uri="{0D108BD9-81ED-4DB2-BD59-A6C34878D82A}">
                    <a16:rowId xmlns:a16="http://schemas.microsoft.com/office/drawing/2014/main" val="10000"/>
                  </a:ext>
                </a:extLst>
              </a:tr>
              <a:tr h="1225109">
                <a:tc>
                  <a:txBody>
                    <a:bodyPr/>
                    <a:lstStyle/>
                    <a:p>
                      <a:pPr algn="l">
                        <a:lnSpc>
                          <a:spcPts val="3517"/>
                        </a:lnSpc>
                        <a:defRPr/>
                      </a:pPr>
                      <a:r>
                        <a:rPr lang="en-US" sz="1700">
                          <a:solidFill>
                            <a:srgbClr val="82C89F"/>
                          </a:solidFill>
                          <a:latin typeface="Montserrat Bold"/>
                        </a:rPr>
                        <a:t>Number of minutes per year</a:t>
                      </a:r>
                      <a:endParaRPr lang="en-US" sz="700"/>
                    </a:p>
                  </a:txBody>
                  <a:tcPr marL="127000" marR="127000" marT="127000" marB="127000" anchor="ctr">
                    <a:lnL w="38100" cap="flat" cmpd="sng" algn="ctr">
                      <a:solidFill>
                        <a:srgbClr val="F88A39"/>
                      </a:solidFill>
                      <a:prstDash val="solid"/>
                      <a:round/>
                      <a:headEnd type="none" w="med" len="med"/>
                      <a:tailEnd type="none" w="med" len="med"/>
                    </a:lnL>
                    <a:lnR w="38100" cap="flat" cmpd="sng" algn="ctr">
                      <a:solidFill>
                        <a:srgbClr val="F88A39"/>
                      </a:solidFill>
                      <a:prstDash val="solid"/>
                      <a:round/>
                      <a:headEnd type="none" w="med" len="med"/>
                      <a:tailEnd type="none" w="med" len="med"/>
                    </a:lnR>
                    <a:lnT w="38100" cap="flat" cmpd="sng" algn="ctr">
                      <a:solidFill>
                        <a:srgbClr val="F88A39"/>
                      </a:solidFill>
                      <a:prstDash val="solid"/>
                      <a:round/>
                      <a:headEnd type="none" w="med" len="med"/>
                      <a:tailEnd type="none" w="med" len="med"/>
                    </a:lnT>
                    <a:lnB w="38100" cap="flat" cmpd="sng" algn="ctr">
                      <a:solidFill>
                        <a:srgbClr val="F88A39"/>
                      </a:solidFill>
                      <a:prstDash val="solid"/>
                      <a:round/>
                      <a:headEnd type="none" w="med" len="med"/>
                      <a:tailEnd type="none" w="med" len="med"/>
                    </a:lnB>
                  </a:tcPr>
                </a:tc>
                <a:tc>
                  <a:txBody>
                    <a:bodyPr/>
                    <a:lstStyle/>
                    <a:p>
                      <a:pPr algn="l">
                        <a:lnSpc>
                          <a:spcPts val="6177"/>
                        </a:lnSpc>
                        <a:defRPr/>
                      </a:pPr>
                      <a:r>
                        <a:rPr lang="en-US" sz="2900">
                          <a:solidFill>
                            <a:srgbClr val="F88A39"/>
                          </a:solidFill>
                          <a:latin typeface="Montserrat"/>
                        </a:rPr>
                        <a:t>3600</a:t>
                      </a:r>
                      <a:endParaRPr lang="en-US" sz="700"/>
                    </a:p>
                  </a:txBody>
                  <a:tcPr marL="127000" marR="127000" marT="127000" marB="127000" anchor="ctr">
                    <a:lnL w="38100" cap="flat" cmpd="sng" algn="ctr">
                      <a:solidFill>
                        <a:srgbClr val="F88A39"/>
                      </a:solidFill>
                      <a:prstDash val="solid"/>
                      <a:round/>
                      <a:headEnd type="none" w="med" len="med"/>
                      <a:tailEnd type="none" w="med" len="med"/>
                    </a:lnL>
                    <a:lnR w="38100" cap="flat" cmpd="sng" algn="ctr">
                      <a:solidFill>
                        <a:srgbClr val="F88A39"/>
                      </a:solidFill>
                      <a:prstDash val="solid"/>
                      <a:round/>
                      <a:headEnd type="none" w="med" len="med"/>
                      <a:tailEnd type="none" w="med" len="med"/>
                    </a:lnR>
                    <a:lnT w="38100" cap="flat" cmpd="sng" algn="ctr">
                      <a:solidFill>
                        <a:srgbClr val="F88A39"/>
                      </a:solidFill>
                      <a:prstDash val="solid"/>
                      <a:round/>
                      <a:headEnd type="none" w="med" len="med"/>
                      <a:tailEnd type="none" w="med" len="med"/>
                    </a:lnT>
                    <a:lnB w="38100" cap="flat" cmpd="sng" algn="ctr">
                      <a:solidFill>
                        <a:srgbClr val="F88A39"/>
                      </a:solidFill>
                      <a:prstDash val="solid"/>
                      <a:round/>
                      <a:headEnd type="none" w="med" len="med"/>
                      <a:tailEnd type="none" w="med" len="med"/>
                    </a:lnB>
                  </a:tcPr>
                </a:tc>
                <a:tc>
                  <a:txBody>
                    <a:bodyPr/>
                    <a:lstStyle/>
                    <a:p>
                      <a:pPr algn="l">
                        <a:lnSpc>
                          <a:spcPts val="6177"/>
                        </a:lnSpc>
                        <a:defRPr/>
                      </a:pPr>
                      <a:r>
                        <a:rPr lang="en-US" sz="2900">
                          <a:solidFill>
                            <a:srgbClr val="F88A39"/>
                          </a:solidFill>
                          <a:latin typeface="Montserrat"/>
                        </a:rPr>
                        <a:t>900</a:t>
                      </a:r>
                      <a:endParaRPr lang="en-US" sz="700"/>
                    </a:p>
                  </a:txBody>
                  <a:tcPr marL="127000" marR="127000" marT="127000" marB="127000" anchor="ctr">
                    <a:lnL w="38100" cap="flat" cmpd="sng" algn="ctr">
                      <a:solidFill>
                        <a:srgbClr val="F88A39"/>
                      </a:solidFill>
                      <a:prstDash val="solid"/>
                      <a:round/>
                      <a:headEnd type="none" w="med" len="med"/>
                      <a:tailEnd type="none" w="med" len="med"/>
                    </a:lnL>
                    <a:lnR w="38100" cap="flat" cmpd="sng" algn="ctr">
                      <a:solidFill>
                        <a:srgbClr val="F88A39"/>
                      </a:solidFill>
                      <a:prstDash val="solid"/>
                      <a:round/>
                      <a:headEnd type="none" w="med" len="med"/>
                      <a:tailEnd type="none" w="med" len="med"/>
                    </a:lnR>
                    <a:lnT w="38100" cap="flat" cmpd="sng" algn="ctr">
                      <a:solidFill>
                        <a:srgbClr val="F88A39"/>
                      </a:solidFill>
                      <a:prstDash val="solid"/>
                      <a:round/>
                      <a:headEnd type="none" w="med" len="med"/>
                      <a:tailEnd type="none" w="med" len="med"/>
                    </a:lnT>
                    <a:lnB w="38100" cap="flat" cmpd="sng" algn="ctr">
                      <a:solidFill>
                        <a:srgbClr val="F88A39"/>
                      </a:solidFill>
                      <a:prstDash val="solid"/>
                      <a:round/>
                      <a:headEnd type="none" w="med" len="med"/>
                      <a:tailEnd type="none" w="med" len="med"/>
                    </a:lnB>
                  </a:tcPr>
                </a:tc>
                <a:tc>
                  <a:txBody>
                    <a:bodyPr/>
                    <a:lstStyle/>
                    <a:p>
                      <a:pPr algn="l">
                        <a:lnSpc>
                          <a:spcPts val="6177"/>
                        </a:lnSpc>
                        <a:defRPr/>
                      </a:pPr>
                      <a:r>
                        <a:rPr lang="en-US" sz="2900">
                          <a:solidFill>
                            <a:srgbClr val="F88A39"/>
                          </a:solidFill>
                          <a:latin typeface="Montserrat"/>
                        </a:rPr>
                        <a:t>180</a:t>
                      </a:r>
                      <a:endParaRPr lang="en-US" sz="700"/>
                    </a:p>
                  </a:txBody>
                  <a:tcPr marL="127000" marR="127000" marT="127000" marB="127000" anchor="ctr">
                    <a:lnL w="38100" cap="flat" cmpd="sng" algn="ctr">
                      <a:solidFill>
                        <a:srgbClr val="F88A39"/>
                      </a:solidFill>
                      <a:prstDash val="solid"/>
                      <a:round/>
                      <a:headEnd type="none" w="med" len="med"/>
                      <a:tailEnd type="none" w="med" len="med"/>
                    </a:lnL>
                    <a:lnR w="38100" cap="flat" cmpd="sng" algn="ctr">
                      <a:solidFill>
                        <a:srgbClr val="F88A39"/>
                      </a:solidFill>
                      <a:prstDash val="solid"/>
                      <a:round/>
                      <a:headEnd type="none" w="med" len="med"/>
                      <a:tailEnd type="none" w="med" len="med"/>
                    </a:lnR>
                    <a:lnT w="38100" cap="flat" cmpd="sng" algn="ctr">
                      <a:solidFill>
                        <a:srgbClr val="F88A39"/>
                      </a:solidFill>
                      <a:prstDash val="solid"/>
                      <a:round/>
                      <a:headEnd type="none" w="med" len="med"/>
                      <a:tailEnd type="none" w="med" len="med"/>
                    </a:lnT>
                    <a:lnB w="38100" cap="flat" cmpd="sng" algn="ctr">
                      <a:solidFill>
                        <a:srgbClr val="F88A39"/>
                      </a:solidFill>
                      <a:prstDash val="solid"/>
                      <a:round/>
                      <a:headEnd type="none" w="med" len="med"/>
                      <a:tailEnd type="none" w="med" len="med"/>
                    </a:lnB>
                  </a:tcPr>
                </a:tc>
                <a:extLst>
                  <a:ext uri="{0D108BD9-81ED-4DB2-BD59-A6C34878D82A}">
                    <a16:rowId xmlns:a16="http://schemas.microsoft.com/office/drawing/2014/main" val="10001"/>
                  </a:ext>
                </a:extLst>
              </a:tr>
              <a:tr h="931593">
                <a:tc>
                  <a:txBody>
                    <a:bodyPr/>
                    <a:lstStyle/>
                    <a:p>
                      <a:pPr algn="l">
                        <a:lnSpc>
                          <a:spcPts val="3517"/>
                        </a:lnSpc>
                        <a:defRPr/>
                      </a:pPr>
                      <a:r>
                        <a:rPr lang="en-US" sz="1700" dirty="0">
                          <a:solidFill>
                            <a:srgbClr val="82C89F"/>
                          </a:solidFill>
                          <a:latin typeface="Montserrat Bold"/>
                        </a:rPr>
                        <a:t>Number of words per year</a:t>
                      </a:r>
                      <a:endParaRPr lang="en-US" sz="700" dirty="0"/>
                    </a:p>
                  </a:txBody>
                  <a:tcPr marL="127000" marR="127000" marT="127000" marB="127000" anchor="ctr">
                    <a:lnL w="38100" cap="flat" cmpd="sng" algn="ctr">
                      <a:solidFill>
                        <a:srgbClr val="F88A39"/>
                      </a:solidFill>
                      <a:prstDash val="solid"/>
                      <a:round/>
                      <a:headEnd type="none" w="med" len="med"/>
                      <a:tailEnd type="none" w="med" len="med"/>
                    </a:lnL>
                    <a:lnR w="38100" cap="flat" cmpd="sng" algn="ctr">
                      <a:solidFill>
                        <a:srgbClr val="F88A39"/>
                      </a:solidFill>
                      <a:prstDash val="solid"/>
                      <a:round/>
                      <a:headEnd type="none" w="med" len="med"/>
                      <a:tailEnd type="none" w="med" len="med"/>
                    </a:lnR>
                    <a:lnT w="38100" cap="flat" cmpd="sng" algn="ctr">
                      <a:solidFill>
                        <a:srgbClr val="F88A39"/>
                      </a:solidFill>
                      <a:prstDash val="solid"/>
                      <a:round/>
                      <a:headEnd type="none" w="med" len="med"/>
                      <a:tailEnd type="none" w="med" len="med"/>
                    </a:lnT>
                    <a:lnB w="38100" cap="flat" cmpd="sng" algn="ctr">
                      <a:solidFill>
                        <a:srgbClr val="F88A39"/>
                      </a:solidFill>
                      <a:prstDash val="solid"/>
                      <a:round/>
                      <a:headEnd type="none" w="med" len="med"/>
                      <a:tailEnd type="none" w="med" len="med"/>
                    </a:lnB>
                  </a:tcPr>
                </a:tc>
                <a:tc>
                  <a:txBody>
                    <a:bodyPr/>
                    <a:lstStyle/>
                    <a:p>
                      <a:pPr algn="l">
                        <a:lnSpc>
                          <a:spcPts val="6177"/>
                        </a:lnSpc>
                        <a:defRPr/>
                      </a:pPr>
                      <a:r>
                        <a:rPr lang="en-US" sz="2900" dirty="0">
                          <a:solidFill>
                            <a:srgbClr val="F88A39"/>
                          </a:solidFill>
                          <a:latin typeface="Montserrat"/>
                        </a:rPr>
                        <a:t>1.8 Million</a:t>
                      </a:r>
                      <a:endParaRPr lang="en-US" sz="700" dirty="0"/>
                    </a:p>
                  </a:txBody>
                  <a:tcPr marL="127000" marR="127000" marT="127000" marB="127000" anchor="ctr">
                    <a:lnL w="38100" cap="flat" cmpd="sng" algn="ctr">
                      <a:solidFill>
                        <a:srgbClr val="F88A39"/>
                      </a:solidFill>
                      <a:prstDash val="solid"/>
                      <a:round/>
                      <a:headEnd type="none" w="med" len="med"/>
                      <a:tailEnd type="none" w="med" len="med"/>
                    </a:lnL>
                    <a:lnR w="38100" cap="flat" cmpd="sng" algn="ctr">
                      <a:solidFill>
                        <a:srgbClr val="F88A39"/>
                      </a:solidFill>
                      <a:prstDash val="solid"/>
                      <a:round/>
                      <a:headEnd type="none" w="med" len="med"/>
                      <a:tailEnd type="none" w="med" len="med"/>
                    </a:lnR>
                    <a:lnT w="38100" cap="flat" cmpd="sng" algn="ctr">
                      <a:solidFill>
                        <a:srgbClr val="F88A39"/>
                      </a:solidFill>
                      <a:prstDash val="solid"/>
                      <a:round/>
                      <a:headEnd type="none" w="med" len="med"/>
                      <a:tailEnd type="none" w="med" len="med"/>
                    </a:lnT>
                    <a:lnB w="38100" cap="flat" cmpd="sng" algn="ctr">
                      <a:solidFill>
                        <a:srgbClr val="F88A39"/>
                      </a:solidFill>
                      <a:prstDash val="solid"/>
                      <a:round/>
                      <a:headEnd type="none" w="med" len="med"/>
                      <a:tailEnd type="none" w="med" len="med"/>
                    </a:lnB>
                  </a:tcPr>
                </a:tc>
                <a:tc>
                  <a:txBody>
                    <a:bodyPr/>
                    <a:lstStyle/>
                    <a:p>
                      <a:pPr algn="l">
                        <a:lnSpc>
                          <a:spcPts val="6177"/>
                        </a:lnSpc>
                        <a:defRPr/>
                      </a:pPr>
                      <a:r>
                        <a:rPr lang="en-US" sz="2900">
                          <a:solidFill>
                            <a:srgbClr val="F88A39"/>
                          </a:solidFill>
                          <a:latin typeface="Montserrat"/>
                        </a:rPr>
                        <a:t>282,000</a:t>
                      </a:r>
                      <a:endParaRPr lang="en-US" sz="700"/>
                    </a:p>
                  </a:txBody>
                  <a:tcPr marL="127000" marR="127000" marT="127000" marB="127000" anchor="ctr">
                    <a:lnL w="38100" cap="flat" cmpd="sng" algn="ctr">
                      <a:solidFill>
                        <a:srgbClr val="F88A39"/>
                      </a:solidFill>
                      <a:prstDash val="solid"/>
                      <a:round/>
                      <a:headEnd type="none" w="med" len="med"/>
                      <a:tailEnd type="none" w="med" len="med"/>
                    </a:lnL>
                    <a:lnR w="38100" cap="flat" cmpd="sng" algn="ctr">
                      <a:solidFill>
                        <a:srgbClr val="F88A39"/>
                      </a:solidFill>
                      <a:prstDash val="solid"/>
                      <a:round/>
                      <a:headEnd type="none" w="med" len="med"/>
                      <a:tailEnd type="none" w="med" len="med"/>
                    </a:lnR>
                    <a:lnT w="38100" cap="flat" cmpd="sng" algn="ctr">
                      <a:solidFill>
                        <a:srgbClr val="F88A39"/>
                      </a:solidFill>
                      <a:prstDash val="solid"/>
                      <a:round/>
                      <a:headEnd type="none" w="med" len="med"/>
                      <a:tailEnd type="none" w="med" len="med"/>
                    </a:lnT>
                    <a:lnB w="38100" cap="flat" cmpd="sng" algn="ctr">
                      <a:solidFill>
                        <a:srgbClr val="F88A39"/>
                      </a:solidFill>
                      <a:prstDash val="solid"/>
                      <a:round/>
                      <a:headEnd type="none" w="med" len="med"/>
                      <a:tailEnd type="none" w="med" len="med"/>
                    </a:lnB>
                  </a:tcPr>
                </a:tc>
                <a:tc>
                  <a:txBody>
                    <a:bodyPr/>
                    <a:lstStyle/>
                    <a:p>
                      <a:pPr algn="l">
                        <a:lnSpc>
                          <a:spcPts val="6177"/>
                        </a:lnSpc>
                        <a:defRPr/>
                      </a:pPr>
                      <a:r>
                        <a:rPr lang="en-US" sz="2900" dirty="0">
                          <a:solidFill>
                            <a:srgbClr val="F88A39"/>
                          </a:solidFill>
                          <a:latin typeface="Montserrat"/>
                        </a:rPr>
                        <a:t>8000</a:t>
                      </a:r>
                      <a:endParaRPr lang="en-US" sz="700" dirty="0"/>
                    </a:p>
                  </a:txBody>
                  <a:tcPr marL="127000" marR="127000" marT="127000" marB="127000" anchor="ctr">
                    <a:lnL w="38100" cap="flat" cmpd="sng" algn="ctr">
                      <a:solidFill>
                        <a:srgbClr val="F88A39"/>
                      </a:solidFill>
                      <a:prstDash val="solid"/>
                      <a:round/>
                      <a:headEnd type="none" w="med" len="med"/>
                      <a:tailEnd type="none" w="med" len="med"/>
                    </a:lnL>
                    <a:lnR w="38100" cap="flat" cmpd="sng" algn="ctr">
                      <a:solidFill>
                        <a:srgbClr val="F88A39"/>
                      </a:solidFill>
                      <a:prstDash val="solid"/>
                      <a:round/>
                      <a:headEnd type="none" w="med" len="med"/>
                      <a:tailEnd type="none" w="med" len="med"/>
                    </a:lnR>
                    <a:lnT w="38100" cap="flat" cmpd="sng" algn="ctr">
                      <a:solidFill>
                        <a:srgbClr val="F88A39"/>
                      </a:solidFill>
                      <a:prstDash val="solid"/>
                      <a:round/>
                      <a:headEnd type="none" w="med" len="med"/>
                      <a:tailEnd type="none" w="med" len="med"/>
                    </a:lnT>
                    <a:lnB w="38100" cap="flat" cmpd="sng" algn="ctr">
                      <a:solidFill>
                        <a:srgbClr val="F88A39"/>
                      </a:solidFill>
                      <a:prstDash val="solid"/>
                      <a:round/>
                      <a:headEnd type="none" w="med" len="med"/>
                      <a:tailEnd type="none" w="med" len="med"/>
                    </a:lnB>
                  </a:tcPr>
                </a:tc>
                <a:extLst>
                  <a:ext uri="{0D108BD9-81ED-4DB2-BD59-A6C34878D82A}">
                    <a16:rowId xmlns:a16="http://schemas.microsoft.com/office/drawing/2014/main" val="10002"/>
                  </a:ext>
                </a:extLst>
              </a:tr>
              <a:tr h="1225109">
                <a:tc>
                  <a:txBody>
                    <a:bodyPr/>
                    <a:lstStyle/>
                    <a:p>
                      <a:pPr algn="l">
                        <a:lnSpc>
                          <a:spcPts val="3517"/>
                        </a:lnSpc>
                        <a:defRPr/>
                      </a:pPr>
                      <a:r>
                        <a:rPr lang="en-US" sz="1700">
                          <a:solidFill>
                            <a:srgbClr val="82C89F"/>
                          </a:solidFill>
                          <a:latin typeface="Montserrat Bold"/>
                        </a:rPr>
                        <a:t>Hours read by the end of primary school</a:t>
                      </a:r>
                      <a:endParaRPr lang="en-US" sz="700"/>
                    </a:p>
                  </a:txBody>
                  <a:tcPr marL="127000" marR="127000" marT="127000" marB="127000" anchor="ctr">
                    <a:lnL w="38100" cap="flat" cmpd="sng" algn="ctr">
                      <a:solidFill>
                        <a:srgbClr val="F88A39"/>
                      </a:solidFill>
                      <a:prstDash val="solid"/>
                      <a:round/>
                      <a:headEnd type="none" w="med" len="med"/>
                      <a:tailEnd type="none" w="med" len="med"/>
                    </a:lnL>
                    <a:lnR w="38100" cap="flat" cmpd="sng" algn="ctr">
                      <a:solidFill>
                        <a:srgbClr val="F88A39"/>
                      </a:solidFill>
                      <a:prstDash val="solid"/>
                      <a:round/>
                      <a:headEnd type="none" w="med" len="med"/>
                      <a:tailEnd type="none" w="med" len="med"/>
                    </a:lnR>
                    <a:lnT w="38100" cap="flat" cmpd="sng" algn="ctr">
                      <a:solidFill>
                        <a:srgbClr val="F88A39"/>
                      </a:solidFill>
                      <a:prstDash val="solid"/>
                      <a:round/>
                      <a:headEnd type="none" w="med" len="med"/>
                      <a:tailEnd type="none" w="med" len="med"/>
                    </a:lnT>
                    <a:lnB w="38100" cap="flat" cmpd="sng" algn="ctr">
                      <a:solidFill>
                        <a:srgbClr val="F88A39"/>
                      </a:solidFill>
                      <a:prstDash val="solid"/>
                      <a:round/>
                      <a:headEnd type="none" w="med" len="med"/>
                      <a:tailEnd type="none" w="med" len="med"/>
                    </a:lnB>
                  </a:tcPr>
                </a:tc>
                <a:tc>
                  <a:txBody>
                    <a:bodyPr/>
                    <a:lstStyle/>
                    <a:p>
                      <a:pPr algn="l">
                        <a:lnSpc>
                          <a:spcPts val="6177"/>
                        </a:lnSpc>
                        <a:defRPr/>
                      </a:pPr>
                      <a:r>
                        <a:rPr lang="en-US" sz="2900">
                          <a:solidFill>
                            <a:srgbClr val="F88A39"/>
                          </a:solidFill>
                          <a:latin typeface="Montserrat"/>
                        </a:rPr>
                        <a:t>851</a:t>
                      </a:r>
                      <a:endParaRPr lang="en-US" sz="700"/>
                    </a:p>
                  </a:txBody>
                  <a:tcPr marL="127000" marR="127000" marT="127000" marB="127000" anchor="ctr">
                    <a:lnL w="38100" cap="flat" cmpd="sng" algn="ctr">
                      <a:solidFill>
                        <a:srgbClr val="F88A39"/>
                      </a:solidFill>
                      <a:prstDash val="solid"/>
                      <a:round/>
                      <a:headEnd type="none" w="med" len="med"/>
                      <a:tailEnd type="none" w="med" len="med"/>
                    </a:lnL>
                    <a:lnR w="38100" cap="flat" cmpd="sng" algn="ctr">
                      <a:solidFill>
                        <a:srgbClr val="F88A39"/>
                      </a:solidFill>
                      <a:prstDash val="solid"/>
                      <a:round/>
                      <a:headEnd type="none" w="med" len="med"/>
                      <a:tailEnd type="none" w="med" len="med"/>
                    </a:lnR>
                    <a:lnT w="38100" cap="flat" cmpd="sng" algn="ctr">
                      <a:solidFill>
                        <a:srgbClr val="F88A39"/>
                      </a:solidFill>
                      <a:prstDash val="solid"/>
                      <a:round/>
                      <a:headEnd type="none" w="med" len="med"/>
                      <a:tailEnd type="none" w="med" len="med"/>
                    </a:lnT>
                    <a:lnB w="38100" cap="flat" cmpd="sng" algn="ctr">
                      <a:solidFill>
                        <a:srgbClr val="F88A39"/>
                      </a:solidFill>
                      <a:prstDash val="solid"/>
                      <a:round/>
                      <a:headEnd type="none" w="med" len="med"/>
                      <a:tailEnd type="none" w="med" len="med"/>
                    </a:lnB>
                  </a:tcPr>
                </a:tc>
                <a:tc>
                  <a:txBody>
                    <a:bodyPr/>
                    <a:lstStyle/>
                    <a:p>
                      <a:pPr algn="l">
                        <a:lnSpc>
                          <a:spcPts val="6177"/>
                        </a:lnSpc>
                        <a:defRPr/>
                      </a:pPr>
                      <a:r>
                        <a:rPr lang="en-US" sz="2900">
                          <a:solidFill>
                            <a:srgbClr val="F88A39"/>
                          </a:solidFill>
                          <a:latin typeface="Montserrat"/>
                        </a:rPr>
                        <a:t>212</a:t>
                      </a:r>
                      <a:endParaRPr lang="en-US" sz="700"/>
                    </a:p>
                  </a:txBody>
                  <a:tcPr marL="127000" marR="127000" marT="127000" marB="127000" anchor="ctr">
                    <a:lnL w="38100" cap="flat" cmpd="sng" algn="ctr">
                      <a:solidFill>
                        <a:srgbClr val="F88A39"/>
                      </a:solidFill>
                      <a:prstDash val="solid"/>
                      <a:round/>
                      <a:headEnd type="none" w="med" len="med"/>
                      <a:tailEnd type="none" w="med" len="med"/>
                    </a:lnL>
                    <a:lnR w="38100" cap="flat" cmpd="sng" algn="ctr">
                      <a:solidFill>
                        <a:srgbClr val="F88A39"/>
                      </a:solidFill>
                      <a:prstDash val="solid"/>
                      <a:round/>
                      <a:headEnd type="none" w="med" len="med"/>
                      <a:tailEnd type="none" w="med" len="med"/>
                    </a:lnR>
                    <a:lnT w="38100" cap="flat" cmpd="sng" algn="ctr">
                      <a:solidFill>
                        <a:srgbClr val="F88A39"/>
                      </a:solidFill>
                      <a:prstDash val="solid"/>
                      <a:round/>
                      <a:headEnd type="none" w="med" len="med"/>
                      <a:tailEnd type="none" w="med" len="med"/>
                    </a:lnT>
                    <a:lnB w="38100" cap="flat" cmpd="sng" algn="ctr">
                      <a:solidFill>
                        <a:srgbClr val="F88A39"/>
                      </a:solidFill>
                      <a:prstDash val="solid"/>
                      <a:round/>
                      <a:headEnd type="none" w="med" len="med"/>
                      <a:tailEnd type="none" w="med" len="med"/>
                    </a:lnB>
                  </a:tcPr>
                </a:tc>
                <a:tc>
                  <a:txBody>
                    <a:bodyPr/>
                    <a:lstStyle/>
                    <a:p>
                      <a:pPr algn="l">
                        <a:lnSpc>
                          <a:spcPts val="6177"/>
                        </a:lnSpc>
                        <a:defRPr/>
                      </a:pPr>
                      <a:r>
                        <a:rPr lang="en-US" sz="2900" dirty="0">
                          <a:solidFill>
                            <a:srgbClr val="F88A39"/>
                          </a:solidFill>
                          <a:latin typeface="Montserrat"/>
                        </a:rPr>
                        <a:t>42</a:t>
                      </a:r>
                      <a:endParaRPr lang="en-US" sz="700" dirty="0"/>
                    </a:p>
                  </a:txBody>
                  <a:tcPr marL="127000" marR="127000" marT="127000" marB="127000" anchor="ctr">
                    <a:lnL w="38100" cap="flat" cmpd="sng" algn="ctr">
                      <a:solidFill>
                        <a:srgbClr val="F88A39"/>
                      </a:solidFill>
                      <a:prstDash val="solid"/>
                      <a:round/>
                      <a:headEnd type="none" w="med" len="med"/>
                      <a:tailEnd type="none" w="med" len="med"/>
                    </a:lnL>
                    <a:lnR w="38100" cap="flat" cmpd="sng" algn="ctr">
                      <a:solidFill>
                        <a:srgbClr val="F88A39"/>
                      </a:solidFill>
                      <a:prstDash val="solid"/>
                      <a:round/>
                      <a:headEnd type="none" w="med" len="med"/>
                      <a:tailEnd type="none" w="med" len="med"/>
                    </a:lnR>
                    <a:lnT w="38100" cap="flat" cmpd="sng" algn="ctr">
                      <a:solidFill>
                        <a:srgbClr val="F88A39"/>
                      </a:solidFill>
                      <a:prstDash val="solid"/>
                      <a:round/>
                      <a:headEnd type="none" w="med" len="med"/>
                      <a:tailEnd type="none" w="med" len="med"/>
                    </a:lnT>
                    <a:lnB w="38100" cap="flat" cmpd="sng" algn="ctr">
                      <a:solidFill>
                        <a:srgbClr val="F88A39"/>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5" name="TextBox 5"/>
          <p:cNvSpPr txBox="1"/>
          <p:nvPr/>
        </p:nvSpPr>
        <p:spPr>
          <a:xfrm>
            <a:off x="685801" y="245629"/>
            <a:ext cx="10820400" cy="666849"/>
          </a:xfrm>
          <a:prstGeom prst="rect">
            <a:avLst/>
          </a:prstGeom>
        </p:spPr>
        <p:txBody>
          <a:bodyPr lIns="0" tIns="0" rIns="0" bIns="0" rtlCol="0" anchor="t">
            <a:spAutoFit/>
          </a:bodyPr>
          <a:lstStyle/>
          <a:p>
            <a:pPr>
              <a:lnSpc>
                <a:spcPts val="5200"/>
              </a:lnSpc>
            </a:pPr>
            <a:r>
              <a:rPr lang="en-US" sz="4334" dirty="0">
                <a:solidFill>
                  <a:srgbClr val="52B7DF"/>
                </a:solidFill>
                <a:latin typeface="League Spartan"/>
              </a:rPr>
              <a:t>Impact of reading</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BB104B-D02E-1AF1-1223-B84FFC9019D4}"/>
              </a:ext>
            </a:extLst>
          </p:cNvPr>
          <p:cNvSpPr>
            <a:spLocks noGrp="1"/>
          </p:cNvSpPr>
          <p:nvPr>
            <p:ph type="title"/>
          </p:nvPr>
        </p:nvSpPr>
        <p:spPr>
          <a:xfrm>
            <a:off x="609600" y="192759"/>
            <a:ext cx="10972800" cy="879475"/>
          </a:xfrm>
        </p:spPr>
        <p:txBody>
          <a:bodyPr>
            <a:normAutofit/>
          </a:bodyPr>
          <a:lstStyle/>
          <a:p>
            <a:r>
              <a:rPr lang="en-GB" b="1" u="sng" dirty="0"/>
              <a:t>Reading and sharing books from an early age</a:t>
            </a:r>
          </a:p>
        </p:txBody>
      </p:sp>
      <p:pic>
        <p:nvPicPr>
          <p:cNvPr id="6146" name="Picture 2" descr="Why is reading important in early years? — I N I C I O">
            <a:extLst>
              <a:ext uri="{FF2B5EF4-FFF2-40B4-BE49-F238E27FC236}">
                <a16:creationId xmlns:a16="http://schemas.microsoft.com/office/drawing/2014/main" id="{852A03D9-359C-F2C6-1102-0B796EF642B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82546" y="958787"/>
            <a:ext cx="7193501" cy="56361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51877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C87D969-8884-462C-AA7F-F84D5F0246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128" y="175331"/>
            <a:ext cx="11230253" cy="6444506"/>
          </a:xfrm>
          <a:prstGeom prst="rect">
            <a:avLst/>
          </a:prstGeom>
        </p:spPr>
      </p:pic>
    </p:spTree>
    <p:extLst>
      <p:ext uri="{BB962C8B-B14F-4D97-AF65-F5344CB8AC3E}">
        <p14:creationId xmlns:p14="http://schemas.microsoft.com/office/powerpoint/2010/main" val="12426915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C87D969-8884-462C-AA7F-F84D5F0246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8177" y="240646"/>
            <a:ext cx="6929991" cy="3976791"/>
          </a:xfrm>
          <a:prstGeom prst="rect">
            <a:avLst/>
          </a:prstGeom>
        </p:spPr>
      </p:pic>
      <p:sp>
        <p:nvSpPr>
          <p:cNvPr id="2" name="TextBox 1">
            <a:extLst>
              <a:ext uri="{FF2B5EF4-FFF2-40B4-BE49-F238E27FC236}">
                <a16:creationId xmlns:a16="http://schemas.microsoft.com/office/drawing/2014/main" id="{02BEB57E-CCBD-4109-8D2F-D6CB8BCC2856}"/>
              </a:ext>
            </a:extLst>
          </p:cNvPr>
          <p:cNvSpPr txBox="1"/>
          <p:nvPr/>
        </p:nvSpPr>
        <p:spPr>
          <a:xfrm>
            <a:off x="7305869" y="615820"/>
            <a:ext cx="4627954" cy="6001643"/>
          </a:xfrm>
          <a:prstGeom prst="rect">
            <a:avLst/>
          </a:prstGeom>
          <a:noFill/>
        </p:spPr>
        <p:txBody>
          <a:bodyPr wrap="square" rtlCol="0">
            <a:spAutoFit/>
          </a:bodyPr>
          <a:lstStyle/>
          <a:p>
            <a:r>
              <a:rPr lang="en-GB" sz="3200" b="1" dirty="0">
                <a:latin typeface="+mj-lt"/>
              </a:rPr>
              <a:t>Word recognition </a:t>
            </a:r>
          </a:p>
          <a:p>
            <a:r>
              <a:rPr lang="en-GB" sz="3200" dirty="0">
                <a:latin typeface="+mj-lt"/>
              </a:rPr>
              <a:t>Learning in EYFS &amp; KS1</a:t>
            </a:r>
          </a:p>
          <a:p>
            <a:r>
              <a:rPr lang="en-GB" sz="3200" dirty="0">
                <a:latin typeface="+mj-lt"/>
              </a:rPr>
              <a:t>Includes work on phonics, syllables and rhyming.</a:t>
            </a:r>
          </a:p>
          <a:p>
            <a:endParaRPr lang="en-GB" sz="3200" dirty="0">
              <a:latin typeface="+mj-lt"/>
            </a:endParaRPr>
          </a:p>
          <a:p>
            <a:r>
              <a:rPr lang="en-GB" sz="3200" dirty="0">
                <a:latin typeface="+mj-lt"/>
              </a:rPr>
              <a:t>Some children in KS2 will still be working on these elements of word recognition. Interventions take place to support these children. </a:t>
            </a:r>
          </a:p>
          <a:p>
            <a:r>
              <a:rPr lang="en-GB" sz="3200" dirty="0">
                <a:latin typeface="+mj-lt"/>
              </a:rPr>
              <a:t>Must practise at home. </a:t>
            </a:r>
          </a:p>
        </p:txBody>
      </p:sp>
    </p:spTree>
    <p:extLst>
      <p:ext uri="{BB962C8B-B14F-4D97-AF65-F5344CB8AC3E}">
        <p14:creationId xmlns:p14="http://schemas.microsoft.com/office/powerpoint/2010/main" val="39941645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4466D2-4651-F3D2-01E2-5E9A15681182}"/>
              </a:ext>
            </a:extLst>
          </p:cNvPr>
          <p:cNvSpPr>
            <a:spLocks noGrp="1"/>
          </p:cNvSpPr>
          <p:nvPr>
            <p:ph type="title"/>
          </p:nvPr>
        </p:nvSpPr>
        <p:spPr>
          <a:xfrm>
            <a:off x="276224" y="234949"/>
            <a:ext cx="5581651" cy="1231901"/>
          </a:xfrm>
        </p:spPr>
        <p:txBody>
          <a:bodyPr>
            <a:normAutofit fontScale="90000"/>
          </a:bodyPr>
          <a:lstStyle/>
          <a:p>
            <a:r>
              <a:rPr lang="en-GB" b="1" u="sng" dirty="0"/>
              <a:t>What is fluency and why is it important? </a:t>
            </a:r>
          </a:p>
        </p:txBody>
      </p:sp>
      <p:sp>
        <p:nvSpPr>
          <p:cNvPr id="3" name="Content Placeholder 2">
            <a:extLst>
              <a:ext uri="{FF2B5EF4-FFF2-40B4-BE49-F238E27FC236}">
                <a16:creationId xmlns:a16="http://schemas.microsoft.com/office/drawing/2014/main" id="{E8506FA2-3285-3DEB-DA85-6332E878CB64}"/>
              </a:ext>
            </a:extLst>
          </p:cNvPr>
          <p:cNvSpPr>
            <a:spLocks noGrp="1"/>
          </p:cNvSpPr>
          <p:nvPr>
            <p:ph idx="1"/>
          </p:nvPr>
        </p:nvSpPr>
        <p:spPr>
          <a:xfrm>
            <a:off x="276224" y="1617663"/>
            <a:ext cx="5695952" cy="5005388"/>
          </a:xfrm>
        </p:spPr>
        <p:txBody>
          <a:bodyPr>
            <a:normAutofit/>
          </a:bodyPr>
          <a:lstStyle/>
          <a:p>
            <a:r>
              <a:rPr lang="en-GB" b="0" i="0" dirty="0">
                <a:solidFill>
                  <a:srgbClr val="263238"/>
                </a:solidFill>
                <a:effectLst/>
                <a:latin typeface="+mj-lt"/>
              </a:rPr>
              <a:t>Fluent reading supports reading comprehension. When pupils read fluently, their cognitive resources can be redirected from focusing on decoding and onto comprehending the text. </a:t>
            </a:r>
          </a:p>
          <a:p>
            <a:r>
              <a:rPr lang="en-GB" dirty="0">
                <a:solidFill>
                  <a:srgbClr val="263238"/>
                </a:solidFill>
                <a:latin typeface="+mj-lt"/>
              </a:rPr>
              <a:t>Basically, if the brain’s processing power isn’t being used up by working out how to read a word, it can concentrate on understanding and enjoying the text. </a:t>
            </a:r>
            <a:endParaRPr lang="en-GB" dirty="0">
              <a:latin typeface="+mj-lt"/>
            </a:endParaRPr>
          </a:p>
        </p:txBody>
      </p:sp>
      <p:pic>
        <p:nvPicPr>
          <p:cNvPr id="8196" name="Picture 4" descr="Fluency with Text | National Center on Improving Literacy">
            <a:extLst>
              <a:ext uri="{FF2B5EF4-FFF2-40B4-BE49-F238E27FC236}">
                <a16:creationId xmlns:a16="http://schemas.microsoft.com/office/drawing/2014/main" id="{6F7A3151-6DD4-A413-E290-A532B2A3543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4445"/>
          <a:stretch/>
        </p:blipFill>
        <p:spPr bwMode="auto">
          <a:xfrm>
            <a:off x="6096000" y="495300"/>
            <a:ext cx="5984875" cy="5867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7448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2DA9C1-31A8-BE62-5A5D-A46708EB7BCB}"/>
              </a:ext>
            </a:extLst>
          </p:cNvPr>
          <p:cNvSpPr>
            <a:spLocks noGrp="1"/>
          </p:cNvSpPr>
          <p:nvPr>
            <p:ph type="title"/>
          </p:nvPr>
        </p:nvSpPr>
        <p:spPr>
          <a:xfrm>
            <a:off x="838200" y="374003"/>
            <a:ext cx="10515600" cy="957647"/>
          </a:xfrm>
        </p:spPr>
        <p:txBody>
          <a:bodyPr>
            <a:normAutofit/>
          </a:bodyPr>
          <a:lstStyle/>
          <a:p>
            <a:r>
              <a:rPr lang="en-GB" sz="4000" b="1" u="sng" dirty="0"/>
              <a:t>Three ways you can help build fluency at home…</a:t>
            </a:r>
          </a:p>
        </p:txBody>
      </p:sp>
      <p:sp>
        <p:nvSpPr>
          <p:cNvPr id="3" name="Content Placeholder 2">
            <a:extLst>
              <a:ext uri="{FF2B5EF4-FFF2-40B4-BE49-F238E27FC236}">
                <a16:creationId xmlns:a16="http://schemas.microsoft.com/office/drawing/2014/main" id="{55F4BC41-9E0E-7037-9FBF-58E329C681BF}"/>
              </a:ext>
            </a:extLst>
          </p:cNvPr>
          <p:cNvSpPr>
            <a:spLocks noGrp="1"/>
          </p:cNvSpPr>
          <p:nvPr>
            <p:ph idx="1"/>
          </p:nvPr>
        </p:nvSpPr>
        <p:spPr>
          <a:xfrm>
            <a:off x="838200" y="1978025"/>
            <a:ext cx="10515600" cy="4351338"/>
          </a:xfrm>
        </p:spPr>
        <p:txBody>
          <a:bodyPr>
            <a:normAutofit lnSpcReduction="10000"/>
          </a:bodyPr>
          <a:lstStyle/>
          <a:p>
            <a:pPr marL="514350" indent="-514350">
              <a:buAutoNum type="arabicPeriod"/>
            </a:pPr>
            <a:r>
              <a:rPr lang="en-GB" sz="3200" b="1" dirty="0">
                <a:latin typeface="+mj-lt"/>
              </a:rPr>
              <a:t>Read and follow </a:t>
            </a:r>
            <a:r>
              <a:rPr lang="en-GB" sz="3200" dirty="0">
                <a:latin typeface="+mj-lt"/>
              </a:rPr>
              <a:t>– the adult reads the text and the child follows along with their finger. This helps the child with word recognition and models how to read with fluency. Make sure you pause for punctuation!</a:t>
            </a:r>
          </a:p>
          <a:p>
            <a:pPr marL="514350" indent="-514350">
              <a:buAutoNum type="arabicPeriod"/>
            </a:pPr>
            <a:r>
              <a:rPr lang="en-GB" sz="3200" b="1" dirty="0">
                <a:latin typeface="+mj-lt"/>
              </a:rPr>
              <a:t>My turn, your turn </a:t>
            </a:r>
            <a:r>
              <a:rPr lang="en-GB" sz="3200" dirty="0">
                <a:latin typeface="+mj-lt"/>
              </a:rPr>
              <a:t>– take turns reading a page, paragraph or sentence. Here you are modelling how to read with fluency, flow and expression. It offers a model for any tricky words. </a:t>
            </a:r>
          </a:p>
          <a:p>
            <a:pPr marL="514350" indent="-514350">
              <a:buAutoNum type="arabicPeriod"/>
            </a:pPr>
            <a:r>
              <a:rPr lang="en-GB" sz="3200" b="1" dirty="0">
                <a:latin typeface="+mj-lt"/>
              </a:rPr>
              <a:t>Echo Reading </a:t>
            </a:r>
            <a:r>
              <a:rPr lang="en-GB" sz="3200" dirty="0">
                <a:latin typeface="+mj-lt"/>
              </a:rPr>
              <a:t>– as you read, the child copies. It is important here to pace yourself and read at a rate that your child can keep up with. </a:t>
            </a:r>
          </a:p>
          <a:p>
            <a:pPr marL="514350" indent="-514350">
              <a:buAutoNum type="arabicPeriod"/>
            </a:pPr>
            <a:endParaRPr lang="en-GB" dirty="0"/>
          </a:p>
        </p:txBody>
      </p:sp>
    </p:spTree>
    <p:extLst>
      <p:ext uri="{BB962C8B-B14F-4D97-AF65-F5344CB8AC3E}">
        <p14:creationId xmlns:p14="http://schemas.microsoft.com/office/powerpoint/2010/main" val="24097640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7FA5A0-4ADB-5250-BF2F-DCC7136DB5F2}"/>
              </a:ext>
            </a:extLst>
          </p:cNvPr>
          <p:cNvSpPr>
            <a:spLocks noGrp="1"/>
          </p:cNvSpPr>
          <p:nvPr>
            <p:ph type="title"/>
          </p:nvPr>
        </p:nvSpPr>
        <p:spPr>
          <a:xfrm>
            <a:off x="257175" y="560387"/>
            <a:ext cx="7160662" cy="803276"/>
          </a:xfrm>
        </p:spPr>
        <p:txBody>
          <a:bodyPr>
            <a:normAutofit/>
          </a:bodyPr>
          <a:lstStyle/>
          <a:p>
            <a:r>
              <a:rPr lang="en-GB" b="1" u="sng" dirty="0"/>
              <a:t>Language comprehension </a:t>
            </a:r>
          </a:p>
        </p:txBody>
      </p:sp>
      <p:sp>
        <p:nvSpPr>
          <p:cNvPr id="3" name="Content Placeholder 2">
            <a:extLst>
              <a:ext uri="{FF2B5EF4-FFF2-40B4-BE49-F238E27FC236}">
                <a16:creationId xmlns:a16="http://schemas.microsoft.com/office/drawing/2014/main" id="{0D3ED186-223C-6396-6BFB-715EBA13D0C0}"/>
              </a:ext>
            </a:extLst>
          </p:cNvPr>
          <p:cNvSpPr>
            <a:spLocks noGrp="1"/>
          </p:cNvSpPr>
          <p:nvPr>
            <p:ph idx="1"/>
          </p:nvPr>
        </p:nvSpPr>
        <p:spPr>
          <a:xfrm>
            <a:off x="347662" y="1776015"/>
            <a:ext cx="5019675" cy="3305969"/>
          </a:xfrm>
        </p:spPr>
        <p:txBody>
          <a:bodyPr>
            <a:normAutofit/>
          </a:bodyPr>
          <a:lstStyle/>
          <a:p>
            <a:r>
              <a:rPr lang="en-GB" dirty="0">
                <a:latin typeface="+mj-lt"/>
              </a:rPr>
              <a:t>This refers to the understanding of a text. </a:t>
            </a:r>
          </a:p>
          <a:p>
            <a:r>
              <a:rPr lang="en-GB" dirty="0">
                <a:latin typeface="+mj-lt"/>
              </a:rPr>
              <a:t>There are cases of where children are able to read thanks to secure phonics knowledge, but do not understand what they have read.</a:t>
            </a:r>
          </a:p>
        </p:txBody>
      </p:sp>
      <p:pic>
        <p:nvPicPr>
          <p:cNvPr id="9218" name="Picture 2" descr="50 Essential Comprehension Skills (2024)">
            <a:extLst>
              <a:ext uri="{FF2B5EF4-FFF2-40B4-BE49-F238E27FC236}">
                <a16:creationId xmlns:a16="http://schemas.microsoft.com/office/drawing/2014/main" id="{C9873268-80BF-331C-C215-400F6FA41C9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19485" y="1246187"/>
            <a:ext cx="6414777" cy="45354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17893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8BF5FB-BB87-2F3F-6091-CCBF52F1349F}"/>
              </a:ext>
            </a:extLst>
          </p:cNvPr>
          <p:cNvSpPr>
            <a:spLocks noGrp="1"/>
          </p:cNvSpPr>
          <p:nvPr>
            <p:ph type="title"/>
          </p:nvPr>
        </p:nvSpPr>
        <p:spPr>
          <a:xfrm>
            <a:off x="228599" y="287338"/>
            <a:ext cx="10362461" cy="857881"/>
          </a:xfrm>
        </p:spPr>
        <p:txBody>
          <a:bodyPr>
            <a:normAutofit/>
          </a:bodyPr>
          <a:lstStyle/>
          <a:p>
            <a:r>
              <a:rPr lang="en-GB" sz="2800" b="1" u="sng" dirty="0"/>
              <a:t>How do we teach comprehension in school?</a:t>
            </a:r>
          </a:p>
        </p:txBody>
      </p:sp>
      <p:sp>
        <p:nvSpPr>
          <p:cNvPr id="3" name="TextBox 2">
            <a:extLst>
              <a:ext uri="{FF2B5EF4-FFF2-40B4-BE49-F238E27FC236}">
                <a16:creationId xmlns:a16="http://schemas.microsoft.com/office/drawing/2014/main" id="{1D0A6F3A-5103-4974-9657-DD9F563B0A6F}"/>
              </a:ext>
            </a:extLst>
          </p:cNvPr>
          <p:cNvSpPr txBox="1"/>
          <p:nvPr/>
        </p:nvSpPr>
        <p:spPr>
          <a:xfrm>
            <a:off x="390617" y="1145219"/>
            <a:ext cx="4287915" cy="5078313"/>
          </a:xfrm>
          <a:prstGeom prst="rect">
            <a:avLst/>
          </a:prstGeom>
          <a:noFill/>
        </p:spPr>
        <p:txBody>
          <a:bodyPr wrap="square" rtlCol="0">
            <a:spAutoFit/>
          </a:bodyPr>
          <a:lstStyle/>
          <a:p>
            <a:r>
              <a:rPr lang="en-GB" sz="5400" b="1" dirty="0">
                <a:latin typeface="+mj-lt"/>
              </a:rPr>
              <a:t>V</a:t>
            </a:r>
            <a:r>
              <a:rPr lang="en-GB" sz="5400" dirty="0">
                <a:latin typeface="+mj-lt"/>
              </a:rPr>
              <a:t>ocabulary</a:t>
            </a:r>
          </a:p>
          <a:p>
            <a:r>
              <a:rPr lang="en-GB" sz="5400" b="1" dirty="0">
                <a:latin typeface="+mj-lt"/>
              </a:rPr>
              <a:t>I</a:t>
            </a:r>
            <a:r>
              <a:rPr lang="en-GB" sz="5400" dirty="0">
                <a:latin typeface="+mj-lt"/>
              </a:rPr>
              <a:t>nference</a:t>
            </a:r>
          </a:p>
          <a:p>
            <a:r>
              <a:rPr lang="en-GB" sz="5400" b="1" dirty="0">
                <a:latin typeface="+mj-lt"/>
              </a:rPr>
              <a:t>P</a:t>
            </a:r>
            <a:r>
              <a:rPr lang="en-GB" sz="5400" dirty="0">
                <a:latin typeface="+mj-lt"/>
              </a:rPr>
              <a:t>rediction</a:t>
            </a:r>
          </a:p>
          <a:p>
            <a:r>
              <a:rPr lang="en-GB" sz="5400" b="1" dirty="0">
                <a:latin typeface="+mj-lt"/>
              </a:rPr>
              <a:t>E</a:t>
            </a:r>
            <a:r>
              <a:rPr lang="en-GB" sz="5400" dirty="0">
                <a:latin typeface="+mj-lt"/>
              </a:rPr>
              <a:t>xplanation</a:t>
            </a:r>
          </a:p>
          <a:p>
            <a:r>
              <a:rPr lang="en-GB" sz="5400" b="1" dirty="0">
                <a:latin typeface="+mj-lt"/>
              </a:rPr>
              <a:t>R</a:t>
            </a:r>
            <a:r>
              <a:rPr lang="en-GB" sz="5400" dirty="0">
                <a:latin typeface="+mj-lt"/>
              </a:rPr>
              <a:t>etrieval </a:t>
            </a:r>
          </a:p>
          <a:p>
            <a:r>
              <a:rPr lang="en-GB" sz="5400" b="1" dirty="0">
                <a:latin typeface="+mj-lt"/>
              </a:rPr>
              <a:t>S</a:t>
            </a:r>
            <a:r>
              <a:rPr lang="en-GB" sz="5400" dirty="0">
                <a:latin typeface="+mj-lt"/>
              </a:rPr>
              <a:t>ummarise</a:t>
            </a:r>
          </a:p>
        </p:txBody>
      </p:sp>
    </p:spTree>
    <p:extLst>
      <p:ext uri="{BB962C8B-B14F-4D97-AF65-F5344CB8AC3E}">
        <p14:creationId xmlns:p14="http://schemas.microsoft.com/office/powerpoint/2010/main" val="4259833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568F7435-2D5B-FF6E-92BD-A9929BFCD0FF}"/>
              </a:ext>
            </a:extLst>
          </p:cNvPr>
          <p:cNvSpPr txBox="1"/>
          <p:nvPr/>
        </p:nvSpPr>
        <p:spPr>
          <a:xfrm>
            <a:off x="562900" y="549030"/>
            <a:ext cx="11563350" cy="5327612"/>
          </a:xfrm>
          <a:prstGeom prst="rect">
            <a:avLst/>
          </a:prstGeom>
          <a:noFill/>
        </p:spPr>
        <p:txBody>
          <a:bodyPr wrap="square">
            <a:spAutoFit/>
          </a:bodyPr>
          <a:lstStyle/>
          <a:p>
            <a:pPr eaLnBrk="1" hangingPunct="1">
              <a:lnSpc>
                <a:spcPct val="90000"/>
              </a:lnSpc>
              <a:defRPr/>
            </a:pPr>
            <a:r>
              <a:rPr lang="en-US" sz="4000" b="1" u="sng" dirty="0">
                <a:latin typeface="Calibri Light" panose="020F0302020204030204" pitchFamily="34" charset="0"/>
                <a:ea typeface="ＭＳ Ｐゴシック" pitchFamily="34" charset="-128"/>
                <a:cs typeface="Calibri Light" panose="020F0302020204030204" pitchFamily="34" charset="0"/>
              </a:rPr>
              <a:t>Vocabulary:</a:t>
            </a:r>
            <a:r>
              <a:rPr lang="en-US" sz="4000" b="1" dirty="0">
                <a:latin typeface="Calibri Light" panose="020F0302020204030204" pitchFamily="34" charset="0"/>
                <a:ea typeface="ＭＳ Ｐゴシック" pitchFamily="34" charset="-128"/>
                <a:cs typeface="Calibri Light" panose="020F0302020204030204" pitchFamily="34" charset="0"/>
              </a:rPr>
              <a:t> </a:t>
            </a:r>
          </a:p>
          <a:p>
            <a:pPr eaLnBrk="1" hangingPunct="1">
              <a:lnSpc>
                <a:spcPct val="90000"/>
              </a:lnSpc>
              <a:defRPr/>
            </a:pPr>
            <a:r>
              <a:rPr lang="en-US" sz="3200" dirty="0">
                <a:latin typeface="Calibri Light" panose="020F0302020204030204" pitchFamily="34" charset="0"/>
                <a:ea typeface="ＭＳ Ｐゴシック" pitchFamily="34" charset="-128"/>
                <a:cs typeface="Calibri Light" panose="020F0302020204030204" pitchFamily="34" charset="0"/>
              </a:rPr>
              <a:t>Interpreting words in context and deciphering the meaning of unknown words unknown based on the context they are written.</a:t>
            </a:r>
          </a:p>
          <a:p>
            <a:pPr eaLnBrk="1" hangingPunct="1">
              <a:lnSpc>
                <a:spcPct val="90000"/>
              </a:lnSpc>
              <a:defRPr/>
            </a:pPr>
            <a:endParaRPr lang="en-US" dirty="0">
              <a:solidFill>
                <a:schemeClr val="accent5"/>
              </a:solidFill>
              <a:latin typeface="Calibri Light" panose="020F0302020204030204" pitchFamily="34" charset="0"/>
              <a:ea typeface="ＭＳ Ｐゴシック" pitchFamily="34" charset="-128"/>
              <a:cs typeface="Calibri Light" panose="020F0302020204030204" pitchFamily="34" charset="0"/>
            </a:endParaRPr>
          </a:p>
          <a:p>
            <a:pPr eaLnBrk="1" hangingPunct="1">
              <a:lnSpc>
                <a:spcPct val="90000"/>
              </a:lnSpc>
              <a:defRPr/>
            </a:pPr>
            <a:r>
              <a:rPr lang="en-US" sz="3200" dirty="0">
                <a:solidFill>
                  <a:schemeClr val="accent5"/>
                </a:solidFill>
                <a:latin typeface="Calibri Light" panose="020F0302020204030204" pitchFamily="34" charset="0"/>
                <a:ea typeface="ＭＳ Ｐゴシック" pitchFamily="34" charset="-128"/>
                <a:cs typeface="Calibri Light" panose="020F0302020204030204" pitchFamily="34" charset="0"/>
              </a:rPr>
              <a:t>Mr Ali </a:t>
            </a:r>
            <a:r>
              <a:rPr lang="en-US" sz="3200" b="1" dirty="0">
                <a:solidFill>
                  <a:schemeClr val="accent5"/>
                </a:solidFill>
                <a:latin typeface="Calibri Light" panose="020F0302020204030204" pitchFamily="34" charset="0"/>
                <a:ea typeface="ＭＳ Ｐゴシック" pitchFamily="34" charset="-128"/>
                <a:cs typeface="Calibri Light" panose="020F0302020204030204" pitchFamily="34" charset="0"/>
              </a:rPr>
              <a:t>loathes</a:t>
            </a:r>
            <a:r>
              <a:rPr lang="en-US" sz="3200" dirty="0">
                <a:solidFill>
                  <a:schemeClr val="accent5"/>
                </a:solidFill>
                <a:latin typeface="Calibri Light" panose="020F0302020204030204" pitchFamily="34" charset="0"/>
                <a:ea typeface="ＭＳ Ｐゴシック" pitchFamily="34" charset="-128"/>
                <a:cs typeface="Calibri Light" panose="020F0302020204030204" pitchFamily="34" charset="0"/>
              </a:rPr>
              <a:t> wearing a tie as he finds it uncomfortable.</a:t>
            </a:r>
          </a:p>
          <a:p>
            <a:pPr eaLnBrk="1" hangingPunct="1">
              <a:lnSpc>
                <a:spcPct val="90000"/>
              </a:lnSpc>
              <a:defRPr/>
            </a:pPr>
            <a:r>
              <a:rPr lang="en-US" sz="3200" dirty="0">
                <a:latin typeface="Calibri Light" panose="020F0302020204030204" pitchFamily="34" charset="0"/>
                <a:ea typeface="ＭＳ Ｐゴシック" pitchFamily="34" charset="-128"/>
                <a:cs typeface="Calibri Light" panose="020F0302020204030204" pitchFamily="34" charset="0"/>
              </a:rPr>
              <a:t>We may not know the meaning of the word ‘loathe’ here but based on the context and other evidence within the sentence, we can guess it means ‘doesn’t like’. </a:t>
            </a:r>
          </a:p>
          <a:p>
            <a:pPr eaLnBrk="1" hangingPunct="1">
              <a:lnSpc>
                <a:spcPct val="90000"/>
              </a:lnSpc>
              <a:defRPr/>
            </a:pPr>
            <a:endParaRPr lang="en-US" sz="3200" dirty="0">
              <a:latin typeface="Calibri Light" panose="020F0302020204030204" pitchFamily="34" charset="0"/>
              <a:ea typeface="ＭＳ Ｐゴシック" pitchFamily="34" charset="-128"/>
              <a:cs typeface="Calibri Light" panose="020F0302020204030204" pitchFamily="34" charset="0"/>
            </a:endParaRPr>
          </a:p>
          <a:p>
            <a:pPr eaLnBrk="1" hangingPunct="1">
              <a:lnSpc>
                <a:spcPct val="90000"/>
              </a:lnSpc>
              <a:defRPr/>
            </a:pPr>
            <a:r>
              <a:rPr lang="en-US" sz="3200" dirty="0">
                <a:solidFill>
                  <a:schemeClr val="accent5"/>
                </a:solidFill>
                <a:latin typeface="Calibri Light" panose="020F0302020204030204" pitchFamily="34" charset="0"/>
                <a:ea typeface="ＭＳ Ｐゴシック" pitchFamily="34" charset="-128"/>
                <a:cs typeface="Calibri Light" panose="020F0302020204030204" pitchFamily="34" charset="0"/>
              </a:rPr>
              <a:t>Beowulf was </a:t>
            </a:r>
            <a:r>
              <a:rPr lang="en-US" sz="3200" b="1" dirty="0">
                <a:solidFill>
                  <a:schemeClr val="accent5"/>
                </a:solidFill>
                <a:latin typeface="Calibri Light" panose="020F0302020204030204" pitchFamily="34" charset="0"/>
                <a:ea typeface="ＭＳ Ｐゴシック" pitchFamily="34" charset="-128"/>
                <a:cs typeface="Calibri Light" panose="020F0302020204030204" pitchFamily="34" charset="0"/>
              </a:rPr>
              <a:t>incensed</a:t>
            </a:r>
            <a:r>
              <a:rPr lang="en-US" sz="3200" dirty="0">
                <a:solidFill>
                  <a:schemeClr val="accent5"/>
                </a:solidFill>
                <a:latin typeface="Calibri Light" panose="020F0302020204030204" pitchFamily="34" charset="0"/>
                <a:ea typeface="ＭＳ Ｐゴシック" pitchFamily="34" charset="-128"/>
                <a:cs typeface="Calibri Light" panose="020F0302020204030204" pitchFamily="34" charset="0"/>
              </a:rPr>
              <a:t> by Grendel’s attack and vowed revenge. </a:t>
            </a:r>
          </a:p>
          <a:p>
            <a:pPr eaLnBrk="1" hangingPunct="1">
              <a:lnSpc>
                <a:spcPct val="90000"/>
              </a:lnSpc>
              <a:defRPr/>
            </a:pPr>
            <a:r>
              <a:rPr lang="en-US" sz="3200" dirty="0">
                <a:latin typeface="Calibri Light" panose="020F0302020204030204" pitchFamily="34" charset="0"/>
                <a:ea typeface="ＭＳ Ｐゴシック" pitchFamily="34" charset="-128"/>
                <a:cs typeface="Calibri Light" panose="020F0302020204030204" pitchFamily="34" charset="0"/>
              </a:rPr>
              <a:t>We may not know the meaning of the word ‘incensed’ here but we can guess it means ‘angered’. </a:t>
            </a:r>
          </a:p>
        </p:txBody>
      </p:sp>
    </p:spTree>
    <p:extLst>
      <p:ext uri="{BB962C8B-B14F-4D97-AF65-F5344CB8AC3E}">
        <p14:creationId xmlns:p14="http://schemas.microsoft.com/office/powerpoint/2010/main" val="3132815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7175" y="269949"/>
            <a:ext cx="11677650" cy="6318101"/>
          </a:xfrm>
        </p:spPr>
        <p:txBody>
          <a:bodyPr>
            <a:noAutofit/>
          </a:bodyPr>
          <a:lstStyle/>
          <a:p>
            <a:pPr marL="0">
              <a:lnSpc>
                <a:spcPct val="100000"/>
              </a:lnSpc>
              <a:spcBef>
                <a:spcPts val="0"/>
              </a:spcBef>
              <a:buNone/>
            </a:pPr>
            <a:r>
              <a:rPr lang="en-GB" sz="4000" b="1" u="sng" dirty="0">
                <a:latin typeface="Calibri Light" panose="020F0302020204030204" pitchFamily="34" charset="0"/>
                <a:cs typeface="Calibri Light" panose="020F0302020204030204" pitchFamily="34" charset="0"/>
              </a:rPr>
              <a:t>Inference</a:t>
            </a:r>
            <a:r>
              <a:rPr lang="en-GB" sz="3600" u="sng" dirty="0">
                <a:latin typeface="Calibri Light" panose="020F0302020204030204" pitchFamily="34" charset="0"/>
                <a:cs typeface="Calibri Light" panose="020F0302020204030204" pitchFamily="34" charset="0"/>
              </a:rPr>
              <a:t>:</a:t>
            </a:r>
            <a:r>
              <a:rPr lang="en-GB" sz="3600" dirty="0">
                <a:latin typeface="Calibri Light" panose="020F0302020204030204" pitchFamily="34" charset="0"/>
                <a:cs typeface="Calibri Light" panose="020F0302020204030204" pitchFamily="34" charset="0"/>
              </a:rPr>
              <a:t>  </a:t>
            </a:r>
          </a:p>
          <a:p>
            <a:pPr marL="0">
              <a:lnSpc>
                <a:spcPct val="100000"/>
              </a:lnSpc>
              <a:spcBef>
                <a:spcPts val="0"/>
              </a:spcBef>
              <a:buNone/>
            </a:pPr>
            <a:r>
              <a:rPr lang="en-GB" sz="3200" dirty="0">
                <a:latin typeface="Calibri Light" panose="020F0302020204030204" pitchFamily="34" charset="0"/>
                <a:cs typeface="Calibri Light" panose="020F0302020204030204" pitchFamily="34" charset="0"/>
              </a:rPr>
              <a:t>Reading between the lines. Using evidence within the text as well as background knowledge. </a:t>
            </a:r>
            <a:endParaRPr lang="en-GB" sz="3600" dirty="0">
              <a:latin typeface="Calibri Light" panose="020F0302020204030204" pitchFamily="34" charset="0"/>
              <a:cs typeface="Calibri Light" panose="020F0302020204030204" pitchFamily="34" charset="0"/>
            </a:endParaRPr>
          </a:p>
          <a:p>
            <a:pPr marL="0">
              <a:lnSpc>
                <a:spcPct val="100000"/>
              </a:lnSpc>
              <a:spcBef>
                <a:spcPts val="0"/>
              </a:spcBef>
              <a:buNone/>
            </a:pPr>
            <a:endParaRPr lang="en-GB" sz="1800" dirty="0">
              <a:latin typeface="Calibri Light" panose="020F0302020204030204" pitchFamily="34" charset="0"/>
              <a:cs typeface="Calibri Light" panose="020F0302020204030204" pitchFamily="34" charset="0"/>
            </a:endParaRPr>
          </a:p>
          <a:p>
            <a:pPr marL="0">
              <a:lnSpc>
                <a:spcPct val="100000"/>
              </a:lnSpc>
              <a:spcBef>
                <a:spcPts val="0"/>
              </a:spcBef>
              <a:buNone/>
            </a:pPr>
            <a:r>
              <a:rPr lang="en-GB" sz="3600" b="1" dirty="0">
                <a:solidFill>
                  <a:srgbClr val="00B0F0"/>
                </a:solidFill>
                <a:latin typeface="Calibri Light" panose="020F0302020204030204" pitchFamily="34" charset="0"/>
                <a:cs typeface="Calibri Light" panose="020F0302020204030204" pitchFamily="34" charset="0"/>
              </a:rPr>
              <a:t>The police find a threatening letter addressed to the victim.</a:t>
            </a:r>
          </a:p>
          <a:p>
            <a:pPr marL="0">
              <a:lnSpc>
                <a:spcPct val="100000"/>
              </a:lnSpc>
              <a:spcBef>
                <a:spcPts val="0"/>
              </a:spcBef>
            </a:pPr>
            <a:r>
              <a:rPr lang="en-GB" sz="3600" dirty="0">
                <a:latin typeface="Calibri Light" panose="020F0302020204030204" pitchFamily="34" charset="0"/>
                <a:cs typeface="Calibri Light" panose="020F0302020204030204" pitchFamily="34" charset="0"/>
              </a:rPr>
              <a:t>We could </a:t>
            </a:r>
            <a:r>
              <a:rPr lang="en-GB" sz="3600" dirty="0">
                <a:solidFill>
                  <a:srgbClr val="FF0000"/>
                </a:solidFill>
                <a:latin typeface="Calibri Light" panose="020F0302020204030204" pitchFamily="34" charset="0"/>
                <a:cs typeface="Calibri Light" panose="020F0302020204030204" pitchFamily="34" charset="0"/>
              </a:rPr>
              <a:t>infer</a:t>
            </a:r>
            <a:r>
              <a:rPr lang="en-GB" sz="3600" dirty="0">
                <a:solidFill>
                  <a:schemeClr val="accent3">
                    <a:lumMod val="40000"/>
                    <a:lumOff val="60000"/>
                  </a:schemeClr>
                </a:solidFill>
                <a:latin typeface="Calibri Light" panose="020F0302020204030204" pitchFamily="34" charset="0"/>
                <a:cs typeface="Calibri Light" panose="020F0302020204030204" pitchFamily="34" charset="0"/>
              </a:rPr>
              <a:t> </a:t>
            </a:r>
            <a:r>
              <a:rPr lang="en-GB" sz="3600" dirty="0">
                <a:latin typeface="Calibri Light" panose="020F0302020204030204" pitchFamily="34" charset="0"/>
                <a:cs typeface="Calibri Light" panose="020F0302020204030204" pitchFamily="34" charset="0"/>
              </a:rPr>
              <a:t>that someone didn</a:t>
            </a:r>
            <a:r>
              <a:rPr lang="en-GB" altLang="en-US" sz="3600" dirty="0">
                <a:latin typeface="Calibri Light" panose="020F0302020204030204" pitchFamily="34" charset="0"/>
                <a:cs typeface="Calibri Light" panose="020F0302020204030204" pitchFamily="34" charset="0"/>
              </a:rPr>
              <a:t>’</a:t>
            </a:r>
            <a:r>
              <a:rPr lang="en-GB" sz="3600" dirty="0">
                <a:latin typeface="Calibri Light" panose="020F0302020204030204" pitchFamily="34" charset="0"/>
                <a:cs typeface="Calibri Light" panose="020F0302020204030204" pitchFamily="34" charset="0"/>
              </a:rPr>
              <a:t>t like that person.</a:t>
            </a:r>
          </a:p>
          <a:p>
            <a:pPr marL="0">
              <a:lnSpc>
                <a:spcPct val="100000"/>
              </a:lnSpc>
              <a:spcBef>
                <a:spcPts val="0"/>
              </a:spcBef>
              <a:buNone/>
            </a:pPr>
            <a:endParaRPr lang="en-GB" sz="3600" b="1" dirty="0">
              <a:solidFill>
                <a:srgbClr val="00B0F0"/>
              </a:solidFill>
              <a:latin typeface="Calibri Light" panose="020F0302020204030204" pitchFamily="34" charset="0"/>
              <a:cs typeface="Calibri Light" panose="020F0302020204030204" pitchFamily="34" charset="0"/>
            </a:endParaRPr>
          </a:p>
          <a:p>
            <a:pPr marL="0">
              <a:lnSpc>
                <a:spcPct val="100000"/>
              </a:lnSpc>
              <a:spcBef>
                <a:spcPts val="0"/>
              </a:spcBef>
              <a:buNone/>
            </a:pPr>
            <a:endParaRPr lang="en-GB" sz="3600" b="1" dirty="0">
              <a:solidFill>
                <a:srgbClr val="00B0F0"/>
              </a:solidFill>
              <a:latin typeface="Calibri Light" panose="020F0302020204030204" pitchFamily="34" charset="0"/>
              <a:cs typeface="Calibri Light" panose="020F0302020204030204" pitchFamily="34" charset="0"/>
            </a:endParaRPr>
          </a:p>
          <a:p>
            <a:pPr marL="0">
              <a:lnSpc>
                <a:spcPct val="100000"/>
              </a:lnSpc>
              <a:spcBef>
                <a:spcPts val="0"/>
              </a:spcBef>
              <a:buNone/>
            </a:pPr>
            <a:r>
              <a:rPr lang="en-GB" sz="3600" b="1" dirty="0">
                <a:solidFill>
                  <a:srgbClr val="00B0F0"/>
                </a:solidFill>
                <a:latin typeface="Calibri Light" panose="020F0302020204030204" pitchFamily="34" charset="0"/>
                <a:cs typeface="Calibri Light" panose="020F0302020204030204" pitchFamily="34" charset="0"/>
              </a:rPr>
              <a:t>My stomach rumbled as the smell of dinner wafted from the kitchen.</a:t>
            </a:r>
          </a:p>
          <a:p>
            <a:pPr marL="0">
              <a:lnSpc>
                <a:spcPct val="100000"/>
              </a:lnSpc>
              <a:spcBef>
                <a:spcPts val="0"/>
              </a:spcBef>
            </a:pPr>
            <a:r>
              <a:rPr lang="en-GB" sz="3600" dirty="0">
                <a:latin typeface="Calibri Light" panose="020F0302020204030204" pitchFamily="34" charset="0"/>
                <a:cs typeface="Calibri Light" panose="020F0302020204030204" pitchFamily="34" charset="0"/>
              </a:rPr>
              <a:t>We could </a:t>
            </a:r>
            <a:r>
              <a:rPr lang="en-GB" sz="3600" dirty="0">
                <a:solidFill>
                  <a:srgbClr val="FF0000"/>
                </a:solidFill>
                <a:latin typeface="Calibri Light" panose="020F0302020204030204" pitchFamily="34" charset="0"/>
                <a:cs typeface="Calibri Light" panose="020F0302020204030204" pitchFamily="34" charset="0"/>
              </a:rPr>
              <a:t>infer</a:t>
            </a:r>
            <a:r>
              <a:rPr lang="en-GB" sz="3600" dirty="0">
                <a:solidFill>
                  <a:schemeClr val="accent3">
                    <a:lumMod val="40000"/>
                    <a:lumOff val="60000"/>
                  </a:schemeClr>
                </a:solidFill>
                <a:latin typeface="Calibri Light" panose="020F0302020204030204" pitchFamily="34" charset="0"/>
                <a:cs typeface="Calibri Light" panose="020F0302020204030204" pitchFamily="34" charset="0"/>
              </a:rPr>
              <a:t> </a:t>
            </a:r>
            <a:r>
              <a:rPr lang="en-GB" sz="3600" dirty="0">
                <a:latin typeface="Calibri Light" panose="020F0302020204030204" pitchFamily="34" charset="0"/>
                <a:cs typeface="Calibri Light" panose="020F0302020204030204" pitchFamily="34" charset="0"/>
              </a:rPr>
              <a:t>that this person is hungry. </a:t>
            </a:r>
          </a:p>
          <a:p>
            <a:pPr marL="0" indent="0" algn="ctr">
              <a:buNone/>
            </a:pPr>
            <a:endParaRPr lang="en-GB" sz="2300" dirty="0">
              <a:latin typeface="Calibri" pitchFamily="34" charset="0"/>
            </a:endParaRPr>
          </a:p>
          <a:p>
            <a:pPr algn="ctr"/>
            <a:endParaRPr lang="en-GB" sz="2300" dirty="0">
              <a:latin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CCC96C39-2EAB-8BD9-047B-3B9E3471794A}"/>
              </a:ext>
            </a:extLst>
          </p:cNvPr>
          <p:cNvSpPr txBox="1">
            <a:spLocks/>
          </p:cNvSpPr>
          <p:nvPr/>
        </p:nvSpPr>
        <p:spPr>
          <a:xfrm>
            <a:off x="186153" y="269949"/>
            <a:ext cx="11677650" cy="631810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4000" b="1" u="sng" dirty="0">
                <a:latin typeface="+mj-lt"/>
              </a:rPr>
              <a:t>Predict</a:t>
            </a:r>
            <a:r>
              <a:rPr lang="en-GB" sz="3400" dirty="0">
                <a:latin typeface="+mj-lt"/>
              </a:rPr>
              <a:t>: </a:t>
            </a:r>
          </a:p>
          <a:p>
            <a:pPr marL="0" indent="0">
              <a:buNone/>
            </a:pPr>
            <a:r>
              <a:rPr lang="en-GB" dirty="0">
                <a:latin typeface="+mj-lt"/>
              </a:rPr>
              <a:t>What has or what will happen based on information stated or inferred (linked closely to inference). Again, background knowledge is important. </a:t>
            </a:r>
          </a:p>
          <a:p>
            <a:pPr marL="0" indent="0">
              <a:buNone/>
            </a:pPr>
            <a:r>
              <a:rPr lang="en-GB" dirty="0">
                <a:solidFill>
                  <a:schemeClr val="accent5"/>
                </a:solidFill>
                <a:latin typeface="+mj-lt"/>
              </a:rPr>
              <a:t>Beowulf snatched his sword from the armoury and ran towards the mountains. </a:t>
            </a:r>
          </a:p>
          <a:p>
            <a:pPr lvl="1"/>
            <a:r>
              <a:rPr lang="en-GB" sz="2800" dirty="0">
                <a:latin typeface="+mj-lt"/>
              </a:rPr>
              <a:t>What do predict Beowulf is going to do? What evidence have you used to make your prediction?</a:t>
            </a:r>
          </a:p>
          <a:p>
            <a:pPr marL="0" indent="0">
              <a:buNone/>
            </a:pPr>
            <a:r>
              <a:rPr lang="en-GB" dirty="0">
                <a:solidFill>
                  <a:schemeClr val="accent5"/>
                </a:solidFill>
                <a:latin typeface="+mj-lt"/>
              </a:rPr>
              <a:t>Mr Ali woke up with a terrible headache and severe cough. He picked up his mobile and began to dial. </a:t>
            </a:r>
          </a:p>
          <a:p>
            <a:pPr lvl="1"/>
            <a:r>
              <a:rPr lang="en-GB" sz="2800" dirty="0">
                <a:latin typeface="+mj-lt"/>
              </a:rPr>
              <a:t>Who do you think Mr Ali is going to call? Why?</a:t>
            </a:r>
          </a:p>
          <a:p>
            <a:pPr lvl="1"/>
            <a:endParaRPr lang="en-GB" sz="2800" dirty="0">
              <a:latin typeface="+mj-lt"/>
            </a:endParaRPr>
          </a:p>
          <a:p>
            <a:pPr marL="0" indent="0">
              <a:buNone/>
            </a:pPr>
            <a:r>
              <a:rPr lang="en-GB" dirty="0">
                <a:latin typeface="+mj-lt"/>
              </a:rPr>
              <a:t>Predictions, like inferences are neither right or wrong, they may be strong (with secure evidence to back them up) or weak (with little or poor evidence to back them up).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A55AA38-989A-120B-BF98-6EE60256120E}"/>
              </a:ext>
            </a:extLst>
          </p:cNvPr>
          <p:cNvSpPr txBox="1"/>
          <p:nvPr/>
        </p:nvSpPr>
        <p:spPr>
          <a:xfrm>
            <a:off x="252412" y="305068"/>
            <a:ext cx="11687175" cy="6124754"/>
          </a:xfrm>
          <a:prstGeom prst="rect">
            <a:avLst/>
          </a:prstGeom>
          <a:noFill/>
        </p:spPr>
        <p:txBody>
          <a:bodyPr wrap="square">
            <a:spAutoFit/>
          </a:bodyPr>
          <a:lstStyle/>
          <a:p>
            <a:r>
              <a:rPr lang="en-GB" sz="4000" b="1" u="sng" dirty="0"/>
              <a:t>Explain: </a:t>
            </a:r>
          </a:p>
          <a:p>
            <a:r>
              <a:rPr lang="en-GB" sz="3200" dirty="0">
                <a:latin typeface="+mj-lt"/>
              </a:rPr>
              <a:t>Children are encouraged to explain their preferences, thoughts and opinions about a text. As they get more confident, children should also be able to explain themes and patterns across a text as well as why authors have made certain choices and the impact of these on the overall effect of the writing. </a:t>
            </a:r>
          </a:p>
          <a:p>
            <a:pPr marL="457200" indent="-457200">
              <a:buFontTx/>
              <a:buChar char="-"/>
            </a:pPr>
            <a:r>
              <a:rPr lang="en-GB" sz="3200" dirty="0">
                <a:latin typeface="+mj-lt"/>
              </a:rPr>
              <a:t>Who is your favourite character? Why? </a:t>
            </a:r>
          </a:p>
          <a:p>
            <a:pPr marL="457200" indent="-457200">
              <a:buFontTx/>
              <a:buChar char="-"/>
            </a:pPr>
            <a:r>
              <a:rPr lang="en-GB" sz="3200" dirty="0">
                <a:latin typeface="+mj-lt"/>
              </a:rPr>
              <a:t>Would you like to live in this setting? Why / why not? </a:t>
            </a:r>
          </a:p>
          <a:p>
            <a:pPr marL="457200" indent="-457200">
              <a:buFontTx/>
              <a:buChar char="-"/>
            </a:pPr>
            <a:r>
              <a:rPr lang="en-GB" sz="3200" dirty="0">
                <a:latin typeface="+mj-lt"/>
              </a:rPr>
              <a:t>Is there anything you would change about this story? </a:t>
            </a:r>
          </a:p>
          <a:p>
            <a:pPr marL="457200" indent="-457200">
              <a:buFontTx/>
              <a:buChar char="-"/>
            </a:pPr>
            <a:r>
              <a:rPr lang="en-GB" sz="3200" dirty="0">
                <a:latin typeface="+mj-lt"/>
              </a:rPr>
              <a:t>How does the author build up the tension here? </a:t>
            </a:r>
          </a:p>
          <a:p>
            <a:pPr marL="457200" indent="-457200">
              <a:buFontTx/>
              <a:buChar char="-"/>
            </a:pPr>
            <a:r>
              <a:rPr lang="en-GB" sz="3200" dirty="0">
                <a:latin typeface="+mj-lt"/>
              </a:rPr>
              <a:t>Why do you think the author doesn’t name the villain yet? </a:t>
            </a:r>
          </a:p>
          <a:p>
            <a:pPr marL="457200" indent="-457200">
              <a:buFontTx/>
              <a:buChar char="-"/>
            </a:pPr>
            <a:r>
              <a:rPr lang="en-GB" sz="3200" dirty="0">
                <a:latin typeface="+mj-lt"/>
              </a:rPr>
              <a:t>Why has the text been arranged in this way?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2900" y="433388"/>
            <a:ext cx="11506200" cy="5991224"/>
          </a:xfrm>
        </p:spPr>
        <p:txBody>
          <a:bodyPr>
            <a:normAutofit fontScale="85000" lnSpcReduction="20000"/>
          </a:bodyPr>
          <a:lstStyle/>
          <a:p>
            <a:pPr marL="0" indent="0" eaLnBrk="1" hangingPunct="1">
              <a:lnSpc>
                <a:spcPct val="90000"/>
              </a:lnSpc>
              <a:buNone/>
              <a:defRPr/>
            </a:pPr>
            <a:r>
              <a:rPr lang="en-US" sz="4700" b="1" u="sng" dirty="0">
                <a:latin typeface="+mj-lt"/>
                <a:ea typeface="ＭＳ Ｐゴシック" pitchFamily="34" charset="-128"/>
              </a:rPr>
              <a:t>Retrieve</a:t>
            </a:r>
            <a:r>
              <a:rPr lang="en-US" sz="4000" b="1" u="sng" dirty="0">
                <a:latin typeface="+mj-lt"/>
                <a:ea typeface="ＭＳ Ｐゴシック" pitchFamily="34" charset="-128"/>
              </a:rPr>
              <a:t>:</a:t>
            </a:r>
            <a:r>
              <a:rPr lang="en-US" sz="4000" b="1" dirty="0">
                <a:latin typeface="+mj-lt"/>
                <a:ea typeface="ＭＳ Ｐゴシック" pitchFamily="34" charset="-128"/>
              </a:rPr>
              <a:t> </a:t>
            </a:r>
            <a:endParaRPr lang="en-US" sz="3800" b="1" dirty="0">
              <a:latin typeface="+mj-lt"/>
              <a:ea typeface="ＭＳ Ｐゴシック" pitchFamily="34" charset="-128"/>
            </a:endParaRPr>
          </a:p>
          <a:p>
            <a:pPr marL="0" indent="0" eaLnBrk="1" hangingPunct="1">
              <a:lnSpc>
                <a:spcPct val="90000"/>
              </a:lnSpc>
              <a:buNone/>
              <a:defRPr/>
            </a:pPr>
            <a:r>
              <a:rPr lang="en-US" sz="3800" dirty="0">
                <a:latin typeface="+mj-lt"/>
                <a:ea typeface="ＭＳ Ｐゴシック" pitchFamily="34" charset="-128"/>
              </a:rPr>
              <a:t>Retrieval </a:t>
            </a:r>
            <a:r>
              <a:rPr lang="en-US" sz="3600" dirty="0">
                <a:latin typeface="+mj-lt"/>
                <a:ea typeface="ＭＳ Ｐゴシック" pitchFamily="34" charset="-128"/>
              </a:rPr>
              <a:t>of information is often the starting point for discussing a text. This means picking the </a:t>
            </a:r>
            <a:r>
              <a:rPr lang="en-US" sz="3600" u="sng" dirty="0">
                <a:solidFill>
                  <a:srgbClr val="FF0000"/>
                </a:solidFill>
                <a:latin typeface="+mj-lt"/>
                <a:ea typeface="ＭＳ Ｐゴシック" pitchFamily="34" charset="-128"/>
              </a:rPr>
              <a:t>exact</a:t>
            </a:r>
            <a:r>
              <a:rPr lang="en-US" sz="3600" dirty="0">
                <a:latin typeface="+mj-lt"/>
                <a:ea typeface="ＭＳ Ｐゴシック" pitchFamily="34" charset="-128"/>
              </a:rPr>
              <a:t> information out of the text that they have just read. </a:t>
            </a:r>
          </a:p>
          <a:p>
            <a:pPr eaLnBrk="1" hangingPunct="1">
              <a:lnSpc>
                <a:spcPct val="90000"/>
              </a:lnSpc>
              <a:defRPr/>
            </a:pPr>
            <a:r>
              <a:rPr lang="en-US" sz="3600" dirty="0">
                <a:latin typeface="+mj-lt"/>
                <a:ea typeface="ＭＳ Ｐゴシック" pitchFamily="34" charset="-128"/>
              </a:rPr>
              <a:t>What was the character</a:t>
            </a:r>
            <a:r>
              <a:rPr lang="en-US" altLang="en-US" sz="3600" dirty="0">
                <a:latin typeface="+mj-lt"/>
                <a:ea typeface="ＭＳ Ｐゴシック" pitchFamily="34" charset="-128"/>
              </a:rPr>
              <a:t>’</a:t>
            </a:r>
            <a:r>
              <a:rPr lang="en-US" sz="3600" dirty="0">
                <a:latin typeface="+mj-lt"/>
                <a:ea typeface="ＭＳ Ｐゴシック" pitchFamily="34" charset="-128"/>
              </a:rPr>
              <a:t>s name?</a:t>
            </a:r>
          </a:p>
          <a:p>
            <a:pPr eaLnBrk="1" hangingPunct="1">
              <a:lnSpc>
                <a:spcPct val="90000"/>
              </a:lnSpc>
              <a:defRPr/>
            </a:pPr>
            <a:r>
              <a:rPr lang="en-US" sz="3600" dirty="0">
                <a:latin typeface="+mj-lt"/>
                <a:ea typeface="ＭＳ Ｐゴシック" pitchFamily="34" charset="-128"/>
              </a:rPr>
              <a:t>What did they eat for dinner?</a:t>
            </a:r>
          </a:p>
          <a:p>
            <a:pPr eaLnBrk="1" hangingPunct="1">
              <a:lnSpc>
                <a:spcPct val="90000"/>
              </a:lnSpc>
              <a:defRPr/>
            </a:pPr>
            <a:r>
              <a:rPr lang="en-US" sz="3600" dirty="0">
                <a:latin typeface="+mj-lt"/>
                <a:ea typeface="ＭＳ Ｐゴシック" pitchFamily="34" charset="-128"/>
              </a:rPr>
              <a:t>What colour was the car?</a:t>
            </a:r>
          </a:p>
          <a:p>
            <a:pPr eaLnBrk="1" hangingPunct="1">
              <a:lnSpc>
                <a:spcPct val="90000"/>
              </a:lnSpc>
              <a:defRPr/>
            </a:pPr>
            <a:r>
              <a:rPr lang="en-US" sz="3600" dirty="0">
                <a:latin typeface="+mj-lt"/>
                <a:ea typeface="ＭＳ Ｐゴシック" pitchFamily="34" charset="-128"/>
              </a:rPr>
              <a:t>What time did…</a:t>
            </a:r>
          </a:p>
          <a:p>
            <a:pPr marL="0" indent="0" eaLnBrk="1" hangingPunct="1">
              <a:lnSpc>
                <a:spcPct val="90000"/>
              </a:lnSpc>
              <a:buNone/>
              <a:defRPr/>
            </a:pPr>
            <a:endParaRPr lang="en-US" sz="3600" dirty="0">
              <a:latin typeface="+mj-lt"/>
              <a:ea typeface="ＭＳ Ｐゴシック" pitchFamily="34" charset="-128"/>
            </a:endParaRPr>
          </a:p>
          <a:p>
            <a:pPr marL="0" indent="0" eaLnBrk="1" hangingPunct="1">
              <a:lnSpc>
                <a:spcPct val="90000"/>
              </a:lnSpc>
              <a:buNone/>
              <a:defRPr/>
            </a:pPr>
            <a:r>
              <a:rPr lang="en-US" sz="4700" b="1" u="sng" dirty="0">
                <a:latin typeface="+mj-lt"/>
                <a:ea typeface="ＭＳ Ｐゴシック" pitchFamily="34" charset="-128"/>
              </a:rPr>
              <a:t>Summary</a:t>
            </a:r>
            <a:r>
              <a:rPr lang="en-US" sz="4000" b="1" u="sng" dirty="0">
                <a:latin typeface="+mj-lt"/>
                <a:ea typeface="ＭＳ Ｐゴシック" pitchFamily="34" charset="-128"/>
              </a:rPr>
              <a:t>:</a:t>
            </a:r>
          </a:p>
          <a:p>
            <a:pPr marL="0" indent="0" eaLnBrk="1" hangingPunct="1">
              <a:lnSpc>
                <a:spcPct val="90000"/>
              </a:lnSpc>
              <a:buNone/>
              <a:defRPr/>
            </a:pPr>
            <a:r>
              <a:rPr lang="en-GB" sz="3600" dirty="0">
                <a:latin typeface="+mj-lt"/>
              </a:rPr>
              <a:t>Summarise main ideas from more than one paragraph</a:t>
            </a:r>
          </a:p>
          <a:p>
            <a:pPr lvl="1"/>
            <a:r>
              <a:rPr lang="en-GB" sz="3600" dirty="0">
                <a:latin typeface="+mj-lt"/>
              </a:rPr>
              <a:t>What is the main point of the first paragraph? </a:t>
            </a:r>
          </a:p>
          <a:p>
            <a:pPr lvl="1"/>
            <a:r>
              <a:rPr lang="en-GB" sz="3600" dirty="0">
                <a:latin typeface="+mj-lt"/>
              </a:rPr>
              <a:t>What heading would be appropriate for this paragraph?  </a:t>
            </a:r>
            <a:endParaRPr lang="en-US" sz="3600" dirty="0">
              <a:latin typeface="+mj-lt"/>
              <a:ea typeface="ＭＳ Ｐゴシック" pitchFamily="34" charset="-12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7" end="7"/>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8" end="8"/>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9" end="9"/>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D282AB-15E4-E3C7-0BF3-067E29A93E33}"/>
              </a:ext>
            </a:extLst>
          </p:cNvPr>
          <p:cNvSpPr>
            <a:spLocks noGrp="1"/>
          </p:cNvSpPr>
          <p:nvPr>
            <p:ph type="title"/>
          </p:nvPr>
        </p:nvSpPr>
        <p:spPr>
          <a:xfrm>
            <a:off x="1700167" y="82389"/>
            <a:ext cx="10027236" cy="716969"/>
          </a:xfrm>
        </p:spPr>
        <p:txBody>
          <a:bodyPr>
            <a:normAutofit/>
          </a:bodyPr>
          <a:lstStyle/>
          <a:p>
            <a:r>
              <a:rPr lang="en-GB" sz="4000" b="1" dirty="0"/>
              <a:t>Questions you can ask at home…see handout</a:t>
            </a:r>
          </a:p>
        </p:txBody>
      </p:sp>
      <p:pic>
        <p:nvPicPr>
          <p:cNvPr id="5" name="Picture 4">
            <a:extLst>
              <a:ext uri="{FF2B5EF4-FFF2-40B4-BE49-F238E27FC236}">
                <a16:creationId xmlns:a16="http://schemas.microsoft.com/office/drawing/2014/main" id="{F13273E9-0A1B-1C5E-FDE6-B721B4E6AFEC}"/>
              </a:ext>
            </a:extLst>
          </p:cNvPr>
          <p:cNvPicPr>
            <a:picLocks noChangeAspect="1"/>
          </p:cNvPicPr>
          <p:nvPr/>
        </p:nvPicPr>
        <p:blipFill>
          <a:blip r:embed="rId3"/>
          <a:stretch>
            <a:fillRect/>
          </a:stretch>
        </p:blipFill>
        <p:spPr>
          <a:xfrm>
            <a:off x="1589102" y="646361"/>
            <a:ext cx="9506413" cy="6129250"/>
          </a:xfrm>
          <a:prstGeom prst="rect">
            <a:avLst/>
          </a:prstGeom>
        </p:spPr>
      </p:pic>
    </p:spTree>
    <p:extLst>
      <p:ext uri="{BB962C8B-B14F-4D97-AF65-F5344CB8AC3E}">
        <p14:creationId xmlns:p14="http://schemas.microsoft.com/office/powerpoint/2010/main" val="30379016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B6BFF9-82E1-CDDA-72B1-633D8D1AAC91}"/>
              </a:ext>
            </a:extLst>
          </p:cNvPr>
          <p:cNvSpPr>
            <a:spLocks noGrp="1"/>
          </p:cNvSpPr>
          <p:nvPr>
            <p:ph type="title"/>
          </p:nvPr>
        </p:nvSpPr>
        <p:spPr>
          <a:xfrm>
            <a:off x="319087" y="629157"/>
            <a:ext cx="6062663" cy="968810"/>
          </a:xfrm>
        </p:spPr>
        <p:txBody>
          <a:bodyPr>
            <a:normAutofit fontScale="90000"/>
          </a:bodyPr>
          <a:lstStyle/>
          <a:p>
            <a:r>
              <a:rPr lang="en-GB" b="1" u="sng" dirty="0"/>
              <a:t>What you can do to help develop comprehension…</a:t>
            </a:r>
          </a:p>
        </p:txBody>
      </p:sp>
      <p:sp>
        <p:nvSpPr>
          <p:cNvPr id="5" name="TextBox 4">
            <a:extLst>
              <a:ext uri="{FF2B5EF4-FFF2-40B4-BE49-F238E27FC236}">
                <a16:creationId xmlns:a16="http://schemas.microsoft.com/office/drawing/2014/main" id="{96C9DAB7-4E37-E39F-4F5F-D37432DC0B7C}"/>
              </a:ext>
            </a:extLst>
          </p:cNvPr>
          <p:cNvSpPr txBox="1"/>
          <p:nvPr/>
        </p:nvSpPr>
        <p:spPr>
          <a:xfrm>
            <a:off x="352424" y="2258525"/>
            <a:ext cx="11487151" cy="3108543"/>
          </a:xfrm>
          <a:prstGeom prst="rect">
            <a:avLst/>
          </a:prstGeom>
          <a:noFill/>
        </p:spPr>
        <p:txBody>
          <a:bodyPr wrap="square">
            <a:spAutoFit/>
          </a:bodyPr>
          <a:lstStyle/>
          <a:p>
            <a:pPr algn="ctr"/>
            <a:r>
              <a:rPr lang="en-GB" sz="2800" dirty="0">
                <a:latin typeface="+mj-lt"/>
              </a:rPr>
              <a:t>Comprehension of the world will develop comprehension in reading… </a:t>
            </a:r>
          </a:p>
          <a:p>
            <a:pPr marL="571500" indent="-571500">
              <a:buFont typeface="Arial" panose="020B0604020202020204" pitchFamily="34" charset="0"/>
              <a:buChar char="•"/>
            </a:pPr>
            <a:endParaRPr lang="en-GB" sz="2800" dirty="0">
              <a:latin typeface="+mj-lt"/>
            </a:endParaRPr>
          </a:p>
          <a:p>
            <a:pPr marL="1028700" lvl="1" indent="-571500">
              <a:buFont typeface="Arial" panose="020B0604020202020204" pitchFamily="34" charset="0"/>
              <a:buChar char="•"/>
            </a:pPr>
            <a:r>
              <a:rPr lang="en-GB" sz="2800" dirty="0">
                <a:latin typeface="+mj-lt"/>
              </a:rPr>
              <a:t>Talk a lot at home… about everything</a:t>
            </a:r>
          </a:p>
          <a:p>
            <a:pPr marL="1028700" lvl="1" indent="-571500">
              <a:buFont typeface="Arial" panose="020B0604020202020204" pitchFamily="34" charset="0"/>
              <a:buChar char="•"/>
            </a:pPr>
            <a:r>
              <a:rPr lang="en-GB" sz="2800" dirty="0">
                <a:latin typeface="+mj-lt"/>
              </a:rPr>
              <a:t>Model to the children - ask questions “I wonder…” and comment on everything</a:t>
            </a:r>
          </a:p>
          <a:p>
            <a:pPr marL="1028700" lvl="1" indent="-571500">
              <a:buFont typeface="Arial" panose="020B0604020202020204" pitchFamily="34" charset="0"/>
              <a:buChar char="•"/>
            </a:pPr>
            <a:r>
              <a:rPr lang="en-GB" sz="2800" dirty="0">
                <a:latin typeface="+mj-lt"/>
              </a:rPr>
              <a:t>Develop cultural capital (knowledge of the world) by going out and about</a:t>
            </a:r>
          </a:p>
        </p:txBody>
      </p:sp>
      <p:pic>
        <p:nvPicPr>
          <p:cNvPr id="11266" name="Picture 2" descr="Ryan Kwanten Quote: “That's something lacking in a lot of modern-day  families – just talking. It's">
            <a:extLst>
              <a:ext uri="{FF2B5EF4-FFF2-40B4-BE49-F238E27FC236}">
                <a16:creationId xmlns:a16="http://schemas.microsoft.com/office/drawing/2014/main" id="{57D3D6E5-6025-ED2F-4FD7-C218F4F6C03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6093" t="29306" r="15390" b="28750"/>
          <a:stretch/>
        </p:blipFill>
        <p:spPr bwMode="auto">
          <a:xfrm>
            <a:off x="6454396" y="236399"/>
            <a:ext cx="5351842" cy="1754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73666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FEA9FC2-BCCA-4703-BCE6-06F42489A605}"/>
              </a:ext>
            </a:extLst>
          </p:cNvPr>
          <p:cNvSpPr/>
          <p:nvPr/>
        </p:nvSpPr>
        <p:spPr>
          <a:xfrm>
            <a:off x="4408398" y="198367"/>
            <a:ext cx="2650277" cy="923330"/>
          </a:xfrm>
          <a:prstGeom prst="rect">
            <a:avLst/>
          </a:prstGeom>
          <a:noFill/>
        </p:spPr>
        <p:txBody>
          <a:bodyPr wrap="none" lIns="91440" tIns="45720" rIns="91440" bIns="45720">
            <a:spAutoFit/>
          </a:bodyPr>
          <a:lstStyle/>
          <a:p>
            <a:pPr algn="ctr"/>
            <a:r>
              <a:rPr lang="en-US"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KS2 SATs</a:t>
            </a:r>
          </a:p>
        </p:txBody>
      </p:sp>
      <p:pic>
        <p:nvPicPr>
          <p:cNvPr id="3" name="Picture 2">
            <a:extLst>
              <a:ext uri="{FF2B5EF4-FFF2-40B4-BE49-F238E27FC236}">
                <a16:creationId xmlns:a16="http://schemas.microsoft.com/office/drawing/2014/main" id="{41482EBF-BCD4-4D4C-950F-6ABEBEA1C34C}"/>
              </a:ext>
            </a:extLst>
          </p:cNvPr>
          <p:cNvPicPr>
            <a:picLocks noChangeAspect="1"/>
          </p:cNvPicPr>
          <p:nvPr/>
        </p:nvPicPr>
        <p:blipFill>
          <a:blip r:embed="rId3"/>
          <a:stretch>
            <a:fillRect/>
          </a:stretch>
        </p:blipFill>
        <p:spPr>
          <a:xfrm>
            <a:off x="972988" y="1346845"/>
            <a:ext cx="3617219" cy="5140835"/>
          </a:xfrm>
          <a:prstGeom prst="rect">
            <a:avLst/>
          </a:prstGeom>
        </p:spPr>
      </p:pic>
      <p:pic>
        <p:nvPicPr>
          <p:cNvPr id="4" name="Picture 3">
            <a:extLst>
              <a:ext uri="{FF2B5EF4-FFF2-40B4-BE49-F238E27FC236}">
                <a16:creationId xmlns:a16="http://schemas.microsoft.com/office/drawing/2014/main" id="{269E69AC-B703-4DF3-9E76-7B3BE4DD7125}"/>
              </a:ext>
            </a:extLst>
          </p:cNvPr>
          <p:cNvPicPr>
            <a:picLocks noChangeAspect="1"/>
          </p:cNvPicPr>
          <p:nvPr/>
        </p:nvPicPr>
        <p:blipFill>
          <a:blip r:embed="rId4"/>
          <a:stretch>
            <a:fillRect/>
          </a:stretch>
        </p:blipFill>
        <p:spPr>
          <a:xfrm>
            <a:off x="4895007" y="1423215"/>
            <a:ext cx="6824855" cy="947897"/>
          </a:xfrm>
          <a:prstGeom prst="rect">
            <a:avLst/>
          </a:prstGeom>
        </p:spPr>
      </p:pic>
      <p:pic>
        <p:nvPicPr>
          <p:cNvPr id="5" name="Picture 4">
            <a:extLst>
              <a:ext uri="{FF2B5EF4-FFF2-40B4-BE49-F238E27FC236}">
                <a16:creationId xmlns:a16="http://schemas.microsoft.com/office/drawing/2014/main" id="{0272E65D-698C-4DBD-8228-120F404E1143}"/>
              </a:ext>
            </a:extLst>
          </p:cNvPr>
          <p:cNvPicPr>
            <a:picLocks noChangeAspect="1"/>
          </p:cNvPicPr>
          <p:nvPr/>
        </p:nvPicPr>
        <p:blipFill>
          <a:blip r:embed="rId5"/>
          <a:stretch>
            <a:fillRect/>
          </a:stretch>
        </p:blipFill>
        <p:spPr>
          <a:xfrm>
            <a:off x="4947944" y="2450643"/>
            <a:ext cx="6489685" cy="898826"/>
          </a:xfrm>
          <a:prstGeom prst="rect">
            <a:avLst/>
          </a:prstGeom>
        </p:spPr>
      </p:pic>
      <p:pic>
        <p:nvPicPr>
          <p:cNvPr id="6" name="Picture 5">
            <a:extLst>
              <a:ext uri="{FF2B5EF4-FFF2-40B4-BE49-F238E27FC236}">
                <a16:creationId xmlns:a16="http://schemas.microsoft.com/office/drawing/2014/main" id="{BB018A97-434E-49EA-BC9A-57EDE7C15BBF}"/>
              </a:ext>
            </a:extLst>
          </p:cNvPr>
          <p:cNvPicPr>
            <a:picLocks noChangeAspect="1"/>
          </p:cNvPicPr>
          <p:nvPr/>
        </p:nvPicPr>
        <p:blipFill>
          <a:blip r:embed="rId6"/>
          <a:stretch>
            <a:fillRect/>
          </a:stretch>
        </p:blipFill>
        <p:spPr>
          <a:xfrm>
            <a:off x="5000882" y="3429000"/>
            <a:ext cx="6383810" cy="769331"/>
          </a:xfrm>
          <a:prstGeom prst="rect">
            <a:avLst/>
          </a:prstGeom>
        </p:spPr>
      </p:pic>
      <p:sp>
        <p:nvSpPr>
          <p:cNvPr id="7" name="Rectangle 6">
            <a:extLst>
              <a:ext uri="{FF2B5EF4-FFF2-40B4-BE49-F238E27FC236}">
                <a16:creationId xmlns:a16="http://schemas.microsoft.com/office/drawing/2014/main" id="{1C803A9D-82BD-45B7-9256-F075798F18DC}"/>
              </a:ext>
            </a:extLst>
          </p:cNvPr>
          <p:cNvSpPr/>
          <p:nvPr/>
        </p:nvSpPr>
        <p:spPr>
          <a:xfrm>
            <a:off x="7226704" y="4725059"/>
            <a:ext cx="2314223" cy="1631216"/>
          </a:xfrm>
          <a:prstGeom prst="rect">
            <a:avLst/>
          </a:prstGeom>
          <a:noFill/>
        </p:spPr>
        <p:txBody>
          <a:bodyPr wrap="none" lIns="91440" tIns="45720" rIns="91440" bIns="45720">
            <a:spAutoFit/>
          </a:bodyPr>
          <a:lstStyle/>
          <a:p>
            <a:pPr algn="ctr"/>
            <a:r>
              <a:rPr lang="en-US" sz="3600" b="1" dirty="0">
                <a:ln w="9525">
                  <a:solidFill>
                    <a:schemeClr val="bg1"/>
                  </a:solidFill>
                  <a:prstDash val="solid"/>
                </a:ln>
                <a:effectLst>
                  <a:outerShdw blurRad="12700" dist="38100" dir="2700000" algn="tl" rotWithShape="0">
                    <a:schemeClr val="bg1">
                      <a:lumMod val="50000"/>
                    </a:schemeClr>
                  </a:outerShdw>
                </a:effectLst>
              </a:rPr>
              <a:t>60 minutes</a:t>
            </a:r>
          </a:p>
          <a:p>
            <a:pPr algn="ctr"/>
            <a:r>
              <a:rPr lang="en-US"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/50</a:t>
            </a:r>
          </a:p>
          <a:p>
            <a:pPr algn="ctr"/>
            <a:r>
              <a:rPr lang="en-US" sz="2400" b="1" i="1" u="sng" dirty="0">
                <a:ln w="9525">
                  <a:solidFill>
                    <a:schemeClr val="bg1"/>
                  </a:solidFill>
                  <a:prstDash val="solid"/>
                </a:ln>
                <a:effectLst>
                  <a:outerShdw blurRad="12700" dist="38100" dir="2700000" algn="tl" rotWithShape="0">
                    <a:schemeClr val="bg1">
                      <a:lumMod val="50000"/>
                    </a:schemeClr>
                  </a:outerShdw>
                </a:effectLst>
              </a:rPr>
              <a:t>27/50 2024</a:t>
            </a:r>
            <a:endParaRPr lang="en-US" sz="2400" b="1" i="1" u="sng"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cxnSp>
        <p:nvCxnSpPr>
          <p:cNvPr id="9" name="Straight Arrow Connector 8">
            <a:extLst>
              <a:ext uri="{FF2B5EF4-FFF2-40B4-BE49-F238E27FC236}">
                <a16:creationId xmlns:a16="http://schemas.microsoft.com/office/drawing/2014/main" id="{66C3FFCE-9BC9-4993-AF39-9E0CF1DAB934}"/>
              </a:ext>
            </a:extLst>
          </p:cNvPr>
          <p:cNvCxnSpPr/>
          <p:nvPr/>
        </p:nvCxnSpPr>
        <p:spPr>
          <a:xfrm flipV="1">
            <a:off x="2611395" y="1647568"/>
            <a:ext cx="2389487" cy="172994"/>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E5E9342B-AE74-4184-926D-2FD978ED3CC3}"/>
              </a:ext>
            </a:extLst>
          </p:cNvPr>
          <p:cNvCxnSpPr>
            <a:cxnSpLocks/>
          </p:cNvCxnSpPr>
          <p:nvPr/>
        </p:nvCxnSpPr>
        <p:spPr>
          <a:xfrm>
            <a:off x="4094205" y="3015049"/>
            <a:ext cx="1260390" cy="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3611CC4C-B9B9-48BE-B731-74CE78EF46FC}"/>
              </a:ext>
            </a:extLst>
          </p:cNvPr>
          <p:cNvCxnSpPr>
            <a:cxnSpLocks/>
          </p:cNvCxnSpPr>
          <p:nvPr/>
        </p:nvCxnSpPr>
        <p:spPr>
          <a:xfrm flipV="1">
            <a:off x="2781597" y="3917262"/>
            <a:ext cx="2219285" cy="576478"/>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460103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08B124A-D764-4110-8BEC-60907745770F}"/>
              </a:ext>
            </a:extLst>
          </p:cNvPr>
          <p:cNvSpPr txBox="1"/>
          <p:nvPr/>
        </p:nvSpPr>
        <p:spPr>
          <a:xfrm>
            <a:off x="7364627" y="2081405"/>
            <a:ext cx="2850292" cy="4247317"/>
          </a:xfrm>
          <a:prstGeom prst="rect">
            <a:avLst/>
          </a:prstGeom>
          <a:noFill/>
        </p:spPr>
        <p:txBody>
          <a:bodyPr wrap="square" rtlCol="0">
            <a:spAutoFit/>
          </a:bodyPr>
          <a:lstStyle/>
          <a:p>
            <a:r>
              <a:rPr lang="en-US" u="sng" dirty="0"/>
              <a:t>Example content domains</a:t>
            </a:r>
          </a:p>
          <a:p>
            <a:endParaRPr lang="en-US" u="sng" dirty="0"/>
          </a:p>
          <a:p>
            <a:pPr marL="285750" indent="-285750">
              <a:buFont typeface="Arial" panose="020B0604020202020204" pitchFamily="34" charset="0"/>
              <a:buChar char="•"/>
            </a:pPr>
            <a:r>
              <a:rPr lang="en-US" dirty="0"/>
              <a:t>Give/explain the meaning of words in context</a:t>
            </a:r>
          </a:p>
          <a:p>
            <a:pPr marL="285750" indent="-285750">
              <a:buFont typeface="Arial" panose="020B0604020202020204" pitchFamily="34" charset="0"/>
              <a:buChar char="•"/>
            </a:pPr>
            <a:r>
              <a:rPr lang="en-US" dirty="0"/>
              <a:t>Identify key details from fiction and non-fiction</a:t>
            </a:r>
          </a:p>
          <a:p>
            <a:pPr marL="285750" indent="-285750">
              <a:buFont typeface="Arial" panose="020B0604020202020204" pitchFamily="34" charset="0"/>
              <a:buChar char="•"/>
            </a:pPr>
            <a:r>
              <a:rPr lang="en-US" dirty="0"/>
              <a:t>Make inferences from the text</a:t>
            </a:r>
          </a:p>
          <a:p>
            <a:pPr marL="285750" indent="-285750">
              <a:buFont typeface="Arial" panose="020B0604020202020204" pitchFamily="34" charset="0"/>
              <a:buChar char="•"/>
            </a:pPr>
            <a:r>
              <a:rPr lang="en-US" dirty="0"/>
              <a:t>Explain how meaning is enhanced through choice of words/phrases</a:t>
            </a:r>
          </a:p>
          <a:p>
            <a:pPr marL="285750" indent="-285750">
              <a:buFont typeface="Arial" panose="020B0604020202020204" pitchFamily="34" charset="0"/>
              <a:buChar char="•"/>
            </a:pPr>
            <a:r>
              <a:rPr lang="en-US" dirty="0"/>
              <a:t>Make comparisons within the text</a:t>
            </a:r>
          </a:p>
          <a:p>
            <a:endParaRPr lang="en-GB" dirty="0"/>
          </a:p>
        </p:txBody>
      </p:sp>
      <p:sp>
        <p:nvSpPr>
          <p:cNvPr id="3" name="Rectangle 2">
            <a:extLst>
              <a:ext uri="{FF2B5EF4-FFF2-40B4-BE49-F238E27FC236}">
                <a16:creationId xmlns:a16="http://schemas.microsoft.com/office/drawing/2014/main" id="{8F4B0301-29B5-42BF-BDD8-E051CD652DA2}"/>
              </a:ext>
            </a:extLst>
          </p:cNvPr>
          <p:cNvSpPr/>
          <p:nvPr/>
        </p:nvSpPr>
        <p:spPr>
          <a:xfrm>
            <a:off x="4408398" y="198367"/>
            <a:ext cx="2650277" cy="923330"/>
          </a:xfrm>
          <a:prstGeom prst="rect">
            <a:avLst/>
          </a:prstGeom>
          <a:noFill/>
        </p:spPr>
        <p:txBody>
          <a:bodyPr wrap="none" lIns="91440" tIns="45720" rIns="91440" bIns="45720">
            <a:spAutoFit/>
          </a:bodyPr>
          <a:lstStyle/>
          <a:p>
            <a:pPr algn="ctr"/>
            <a:r>
              <a:rPr lang="en-US"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KS2 SATs</a:t>
            </a:r>
          </a:p>
        </p:txBody>
      </p:sp>
      <p:pic>
        <p:nvPicPr>
          <p:cNvPr id="4" name="Picture 3">
            <a:extLst>
              <a:ext uri="{FF2B5EF4-FFF2-40B4-BE49-F238E27FC236}">
                <a16:creationId xmlns:a16="http://schemas.microsoft.com/office/drawing/2014/main" id="{0A98CE1C-9A22-424A-9B91-26ABE38CFEE1}"/>
              </a:ext>
            </a:extLst>
          </p:cNvPr>
          <p:cNvPicPr>
            <a:picLocks noChangeAspect="1"/>
          </p:cNvPicPr>
          <p:nvPr/>
        </p:nvPicPr>
        <p:blipFill>
          <a:blip r:embed="rId3"/>
          <a:stretch>
            <a:fillRect/>
          </a:stretch>
        </p:blipFill>
        <p:spPr>
          <a:xfrm>
            <a:off x="205566" y="2071816"/>
            <a:ext cx="5890434" cy="1939238"/>
          </a:xfrm>
          <a:prstGeom prst="rect">
            <a:avLst/>
          </a:prstGeom>
        </p:spPr>
      </p:pic>
      <p:pic>
        <p:nvPicPr>
          <p:cNvPr id="5" name="Picture 4">
            <a:extLst>
              <a:ext uri="{FF2B5EF4-FFF2-40B4-BE49-F238E27FC236}">
                <a16:creationId xmlns:a16="http://schemas.microsoft.com/office/drawing/2014/main" id="{1812F46C-98A1-4217-818B-8F9A5B495A96}"/>
              </a:ext>
            </a:extLst>
          </p:cNvPr>
          <p:cNvPicPr>
            <a:picLocks noChangeAspect="1"/>
          </p:cNvPicPr>
          <p:nvPr/>
        </p:nvPicPr>
        <p:blipFill>
          <a:blip r:embed="rId4"/>
          <a:stretch>
            <a:fillRect/>
          </a:stretch>
        </p:blipFill>
        <p:spPr>
          <a:xfrm>
            <a:off x="106711" y="4011054"/>
            <a:ext cx="5939861" cy="2657092"/>
          </a:xfrm>
          <a:prstGeom prst="rect">
            <a:avLst/>
          </a:prstGeom>
        </p:spPr>
      </p:pic>
      <p:sp>
        <p:nvSpPr>
          <p:cNvPr id="6" name="Rectangle 5">
            <a:extLst>
              <a:ext uri="{FF2B5EF4-FFF2-40B4-BE49-F238E27FC236}">
                <a16:creationId xmlns:a16="http://schemas.microsoft.com/office/drawing/2014/main" id="{8F0B0676-3DB8-44E6-9B0C-43AEA3187F25}"/>
              </a:ext>
            </a:extLst>
          </p:cNvPr>
          <p:cNvSpPr/>
          <p:nvPr/>
        </p:nvSpPr>
        <p:spPr>
          <a:xfrm>
            <a:off x="435762" y="1412091"/>
            <a:ext cx="4396525" cy="461665"/>
          </a:xfrm>
          <a:prstGeom prst="rect">
            <a:avLst/>
          </a:prstGeom>
        </p:spPr>
        <p:txBody>
          <a:bodyPr wrap="none">
            <a:spAutoFit/>
          </a:bodyPr>
          <a:lstStyle/>
          <a:p>
            <a:r>
              <a:rPr lang="en-US" sz="2400" u="sng" dirty="0"/>
              <a:t>Content domains – skills coverage</a:t>
            </a:r>
          </a:p>
        </p:txBody>
      </p:sp>
    </p:spTree>
    <p:extLst>
      <p:ext uri="{BB962C8B-B14F-4D97-AF65-F5344CB8AC3E}">
        <p14:creationId xmlns:p14="http://schemas.microsoft.com/office/powerpoint/2010/main" val="3923028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A3610E7-F782-4206-AB1E-F8E58D661A40}"/>
              </a:ext>
            </a:extLst>
          </p:cNvPr>
          <p:cNvPicPr>
            <a:picLocks noChangeAspect="1"/>
          </p:cNvPicPr>
          <p:nvPr/>
        </p:nvPicPr>
        <p:blipFill>
          <a:blip r:embed="rId3"/>
          <a:stretch>
            <a:fillRect/>
          </a:stretch>
        </p:blipFill>
        <p:spPr>
          <a:xfrm>
            <a:off x="136094" y="88297"/>
            <a:ext cx="1923391" cy="2733546"/>
          </a:xfrm>
          <a:prstGeom prst="rect">
            <a:avLst/>
          </a:prstGeom>
        </p:spPr>
      </p:pic>
      <p:pic>
        <p:nvPicPr>
          <p:cNvPr id="6" name="Picture 5">
            <a:extLst>
              <a:ext uri="{FF2B5EF4-FFF2-40B4-BE49-F238E27FC236}">
                <a16:creationId xmlns:a16="http://schemas.microsoft.com/office/drawing/2014/main" id="{C1FE5A73-695F-4771-ABB7-C9F29318174E}"/>
              </a:ext>
            </a:extLst>
          </p:cNvPr>
          <p:cNvPicPr>
            <a:picLocks noChangeAspect="1"/>
          </p:cNvPicPr>
          <p:nvPr/>
        </p:nvPicPr>
        <p:blipFill>
          <a:blip r:embed="rId4"/>
          <a:stretch>
            <a:fillRect/>
          </a:stretch>
        </p:blipFill>
        <p:spPr>
          <a:xfrm>
            <a:off x="2221140" y="88297"/>
            <a:ext cx="3086222" cy="4395529"/>
          </a:xfrm>
          <a:prstGeom prst="rect">
            <a:avLst/>
          </a:prstGeom>
        </p:spPr>
      </p:pic>
      <p:pic>
        <p:nvPicPr>
          <p:cNvPr id="7" name="Picture 6">
            <a:extLst>
              <a:ext uri="{FF2B5EF4-FFF2-40B4-BE49-F238E27FC236}">
                <a16:creationId xmlns:a16="http://schemas.microsoft.com/office/drawing/2014/main" id="{F7216B82-1186-450B-ACFA-AB95D59C8A09}"/>
              </a:ext>
            </a:extLst>
          </p:cNvPr>
          <p:cNvPicPr>
            <a:picLocks noChangeAspect="1"/>
          </p:cNvPicPr>
          <p:nvPr/>
        </p:nvPicPr>
        <p:blipFill>
          <a:blip r:embed="rId5"/>
          <a:stretch>
            <a:fillRect/>
          </a:stretch>
        </p:blipFill>
        <p:spPr>
          <a:xfrm>
            <a:off x="5469017" y="88297"/>
            <a:ext cx="3133384" cy="4395528"/>
          </a:xfrm>
          <a:prstGeom prst="rect">
            <a:avLst/>
          </a:prstGeom>
        </p:spPr>
      </p:pic>
      <p:pic>
        <p:nvPicPr>
          <p:cNvPr id="8" name="Picture 7">
            <a:extLst>
              <a:ext uri="{FF2B5EF4-FFF2-40B4-BE49-F238E27FC236}">
                <a16:creationId xmlns:a16="http://schemas.microsoft.com/office/drawing/2014/main" id="{92C4D5EA-CBB1-4B7B-A506-2221902A0497}"/>
              </a:ext>
            </a:extLst>
          </p:cNvPr>
          <p:cNvPicPr>
            <a:picLocks noChangeAspect="1"/>
          </p:cNvPicPr>
          <p:nvPr/>
        </p:nvPicPr>
        <p:blipFill>
          <a:blip r:embed="rId6"/>
          <a:stretch>
            <a:fillRect/>
          </a:stretch>
        </p:blipFill>
        <p:spPr>
          <a:xfrm>
            <a:off x="8681775" y="88297"/>
            <a:ext cx="3086222" cy="4404426"/>
          </a:xfrm>
          <a:prstGeom prst="rect">
            <a:avLst/>
          </a:prstGeom>
        </p:spPr>
      </p:pic>
      <p:sp>
        <p:nvSpPr>
          <p:cNvPr id="11" name="TextBox 10">
            <a:extLst>
              <a:ext uri="{FF2B5EF4-FFF2-40B4-BE49-F238E27FC236}">
                <a16:creationId xmlns:a16="http://schemas.microsoft.com/office/drawing/2014/main" id="{3A976FD2-AA2C-4A72-A891-1B94B4D6D6D9}"/>
              </a:ext>
            </a:extLst>
          </p:cNvPr>
          <p:cNvSpPr txBox="1"/>
          <p:nvPr/>
        </p:nvSpPr>
        <p:spPr>
          <a:xfrm>
            <a:off x="1285103" y="4753233"/>
            <a:ext cx="9440562" cy="1200329"/>
          </a:xfrm>
          <a:prstGeom prst="rect">
            <a:avLst/>
          </a:prstGeom>
          <a:noFill/>
        </p:spPr>
        <p:txBody>
          <a:bodyPr wrap="square" rtlCol="0">
            <a:spAutoFit/>
          </a:bodyPr>
          <a:lstStyle/>
          <a:p>
            <a:r>
              <a:rPr lang="en-US" dirty="0"/>
              <a:t>Example- text 2 - The Girl who Walked on Air</a:t>
            </a:r>
          </a:p>
          <a:p>
            <a:endParaRPr lang="en-US" dirty="0"/>
          </a:p>
          <a:p>
            <a:r>
              <a:rPr lang="en-US" dirty="0"/>
              <a:t>One of 3 which needs to be read, understood and </a:t>
            </a:r>
            <a:r>
              <a:rPr lang="en-US" dirty="0" err="1"/>
              <a:t>analysed</a:t>
            </a:r>
            <a:r>
              <a:rPr lang="en-US" dirty="0"/>
              <a:t> (questions answered) within around 20 minutes (60÷3). </a:t>
            </a:r>
            <a:endParaRPr lang="en-GB" dirty="0"/>
          </a:p>
        </p:txBody>
      </p:sp>
    </p:spTree>
    <p:extLst>
      <p:ext uri="{BB962C8B-B14F-4D97-AF65-F5344CB8AC3E}">
        <p14:creationId xmlns:p14="http://schemas.microsoft.com/office/powerpoint/2010/main" val="22049668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32AD48A-1EB4-49E9-89F4-76D3C4381B93}"/>
              </a:ext>
            </a:extLst>
          </p:cNvPr>
          <p:cNvSpPr/>
          <p:nvPr/>
        </p:nvSpPr>
        <p:spPr>
          <a:xfrm>
            <a:off x="3146349" y="0"/>
            <a:ext cx="5569794" cy="923330"/>
          </a:xfrm>
          <a:prstGeom prst="rect">
            <a:avLst/>
          </a:prstGeom>
          <a:noFill/>
        </p:spPr>
        <p:txBody>
          <a:bodyPr wrap="none" lIns="91440" tIns="45720" rIns="91440" bIns="45720">
            <a:spAutoFit/>
          </a:bodyPr>
          <a:lstStyle/>
          <a:p>
            <a:pPr algn="ctr"/>
            <a:r>
              <a:rPr lang="en-US"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Example questions</a:t>
            </a:r>
          </a:p>
        </p:txBody>
      </p:sp>
      <p:pic>
        <p:nvPicPr>
          <p:cNvPr id="3" name="Picture 2">
            <a:extLst>
              <a:ext uri="{FF2B5EF4-FFF2-40B4-BE49-F238E27FC236}">
                <a16:creationId xmlns:a16="http://schemas.microsoft.com/office/drawing/2014/main" id="{417863C5-7FB8-4ADB-BB8A-346F58A368F7}"/>
              </a:ext>
            </a:extLst>
          </p:cNvPr>
          <p:cNvPicPr>
            <a:picLocks noChangeAspect="1"/>
          </p:cNvPicPr>
          <p:nvPr/>
        </p:nvPicPr>
        <p:blipFill>
          <a:blip r:embed="rId3"/>
          <a:stretch>
            <a:fillRect/>
          </a:stretch>
        </p:blipFill>
        <p:spPr>
          <a:xfrm>
            <a:off x="188505" y="1017261"/>
            <a:ext cx="6301045" cy="2188931"/>
          </a:xfrm>
          <a:prstGeom prst="rect">
            <a:avLst/>
          </a:prstGeom>
        </p:spPr>
      </p:pic>
      <p:pic>
        <p:nvPicPr>
          <p:cNvPr id="4" name="Picture 3">
            <a:extLst>
              <a:ext uri="{FF2B5EF4-FFF2-40B4-BE49-F238E27FC236}">
                <a16:creationId xmlns:a16="http://schemas.microsoft.com/office/drawing/2014/main" id="{8137C0CE-DFA5-47BA-A2F6-DDD39EFA640C}"/>
              </a:ext>
            </a:extLst>
          </p:cNvPr>
          <p:cNvPicPr>
            <a:picLocks noChangeAspect="1"/>
          </p:cNvPicPr>
          <p:nvPr/>
        </p:nvPicPr>
        <p:blipFill rotWithShape="1">
          <a:blip r:embed="rId4"/>
          <a:srcRect r="51593"/>
          <a:stretch/>
        </p:blipFill>
        <p:spPr>
          <a:xfrm>
            <a:off x="322176" y="3131796"/>
            <a:ext cx="3121240" cy="3460218"/>
          </a:xfrm>
          <a:prstGeom prst="rect">
            <a:avLst/>
          </a:prstGeom>
        </p:spPr>
      </p:pic>
      <p:pic>
        <p:nvPicPr>
          <p:cNvPr id="5" name="Picture 4">
            <a:extLst>
              <a:ext uri="{FF2B5EF4-FFF2-40B4-BE49-F238E27FC236}">
                <a16:creationId xmlns:a16="http://schemas.microsoft.com/office/drawing/2014/main" id="{F8A19751-72AC-4946-8D32-3B68E6D526D8}"/>
              </a:ext>
            </a:extLst>
          </p:cNvPr>
          <p:cNvPicPr>
            <a:picLocks noChangeAspect="1"/>
          </p:cNvPicPr>
          <p:nvPr/>
        </p:nvPicPr>
        <p:blipFill>
          <a:blip r:embed="rId5"/>
          <a:stretch>
            <a:fillRect/>
          </a:stretch>
        </p:blipFill>
        <p:spPr>
          <a:xfrm>
            <a:off x="3384593" y="5694662"/>
            <a:ext cx="676275" cy="552450"/>
          </a:xfrm>
          <a:prstGeom prst="rect">
            <a:avLst/>
          </a:prstGeom>
        </p:spPr>
      </p:pic>
      <p:pic>
        <p:nvPicPr>
          <p:cNvPr id="6" name="Picture 5">
            <a:extLst>
              <a:ext uri="{FF2B5EF4-FFF2-40B4-BE49-F238E27FC236}">
                <a16:creationId xmlns:a16="http://schemas.microsoft.com/office/drawing/2014/main" id="{05576D3B-3A96-447B-9F8F-439663008519}"/>
              </a:ext>
            </a:extLst>
          </p:cNvPr>
          <p:cNvPicPr>
            <a:picLocks noChangeAspect="1"/>
          </p:cNvPicPr>
          <p:nvPr/>
        </p:nvPicPr>
        <p:blipFill>
          <a:blip r:embed="rId6"/>
          <a:stretch>
            <a:fillRect/>
          </a:stretch>
        </p:blipFill>
        <p:spPr>
          <a:xfrm>
            <a:off x="6019069" y="3589243"/>
            <a:ext cx="5394148" cy="2944512"/>
          </a:xfrm>
          <a:prstGeom prst="rect">
            <a:avLst/>
          </a:prstGeom>
        </p:spPr>
      </p:pic>
      <p:pic>
        <p:nvPicPr>
          <p:cNvPr id="7" name="Picture 6">
            <a:extLst>
              <a:ext uri="{FF2B5EF4-FFF2-40B4-BE49-F238E27FC236}">
                <a16:creationId xmlns:a16="http://schemas.microsoft.com/office/drawing/2014/main" id="{A6194CA2-CB93-43F2-B2D8-1AD9D20A305D}"/>
              </a:ext>
            </a:extLst>
          </p:cNvPr>
          <p:cNvPicPr>
            <a:picLocks noChangeAspect="1"/>
          </p:cNvPicPr>
          <p:nvPr/>
        </p:nvPicPr>
        <p:blipFill>
          <a:blip r:embed="rId7"/>
          <a:stretch>
            <a:fillRect/>
          </a:stretch>
        </p:blipFill>
        <p:spPr>
          <a:xfrm>
            <a:off x="6698650" y="857018"/>
            <a:ext cx="4473629" cy="2638294"/>
          </a:xfrm>
          <a:prstGeom prst="rect">
            <a:avLst/>
          </a:prstGeom>
        </p:spPr>
      </p:pic>
      <p:pic>
        <p:nvPicPr>
          <p:cNvPr id="8" name="Picture 7">
            <a:extLst>
              <a:ext uri="{FF2B5EF4-FFF2-40B4-BE49-F238E27FC236}">
                <a16:creationId xmlns:a16="http://schemas.microsoft.com/office/drawing/2014/main" id="{09F052B8-3D5F-419C-8D43-88BD1B761E49}"/>
              </a:ext>
            </a:extLst>
          </p:cNvPr>
          <p:cNvPicPr>
            <a:picLocks noChangeAspect="1"/>
          </p:cNvPicPr>
          <p:nvPr/>
        </p:nvPicPr>
        <p:blipFill>
          <a:blip r:embed="rId5"/>
          <a:stretch>
            <a:fillRect/>
          </a:stretch>
        </p:blipFill>
        <p:spPr>
          <a:xfrm>
            <a:off x="11193549" y="2900127"/>
            <a:ext cx="676275" cy="552450"/>
          </a:xfrm>
          <a:prstGeom prst="rect">
            <a:avLst/>
          </a:prstGeom>
        </p:spPr>
      </p:pic>
      <p:sp>
        <p:nvSpPr>
          <p:cNvPr id="9" name="Oval 8">
            <a:extLst>
              <a:ext uri="{FF2B5EF4-FFF2-40B4-BE49-F238E27FC236}">
                <a16:creationId xmlns:a16="http://schemas.microsoft.com/office/drawing/2014/main" id="{449833E0-B9C9-4B7C-B586-64D28E99EBC3}"/>
              </a:ext>
            </a:extLst>
          </p:cNvPr>
          <p:cNvSpPr/>
          <p:nvPr/>
        </p:nvSpPr>
        <p:spPr>
          <a:xfrm>
            <a:off x="5732781" y="2111726"/>
            <a:ext cx="767404" cy="722090"/>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E4947330-CEC6-4785-B3F3-F0A912C5A6DA}"/>
              </a:ext>
            </a:extLst>
          </p:cNvPr>
          <p:cNvSpPr/>
          <p:nvPr/>
        </p:nvSpPr>
        <p:spPr>
          <a:xfrm>
            <a:off x="3339028" y="5685145"/>
            <a:ext cx="767404" cy="722090"/>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245DBB1C-425C-4897-8D9A-384A8E900D3B}"/>
              </a:ext>
            </a:extLst>
          </p:cNvPr>
          <p:cNvSpPr/>
          <p:nvPr/>
        </p:nvSpPr>
        <p:spPr>
          <a:xfrm>
            <a:off x="11147984" y="2850485"/>
            <a:ext cx="767404" cy="722090"/>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C6E027C5-C9B3-457B-944F-A0325864A61D}"/>
              </a:ext>
            </a:extLst>
          </p:cNvPr>
          <p:cNvSpPr/>
          <p:nvPr/>
        </p:nvSpPr>
        <p:spPr>
          <a:xfrm>
            <a:off x="10809847" y="5960678"/>
            <a:ext cx="767404" cy="722090"/>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DCF3D5B5-F1B3-4811-A0F7-73A62BA46991}"/>
              </a:ext>
            </a:extLst>
          </p:cNvPr>
          <p:cNvSpPr/>
          <p:nvPr/>
        </p:nvSpPr>
        <p:spPr>
          <a:xfrm>
            <a:off x="757881" y="1441622"/>
            <a:ext cx="1210962" cy="444843"/>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04A8832D-4D60-47A5-98A9-592D06F30DC3}"/>
              </a:ext>
            </a:extLst>
          </p:cNvPr>
          <p:cNvSpPr/>
          <p:nvPr/>
        </p:nvSpPr>
        <p:spPr>
          <a:xfrm>
            <a:off x="7000746" y="1194486"/>
            <a:ext cx="1813739" cy="247136"/>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6EC320AA-A541-40CD-83D3-A07C4BEE42D4}"/>
              </a:ext>
            </a:extLst>
          </p:cNvPr>
          <p:cNvSpPr/>
          <p:nvPr/>
        </p:nvSpPr>
        <p:spPr>
          <a:xfrm>
            <a:off x="6829169" y="3878363"/>
            <a:ext cx="1449858" cy="372376"/>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584965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Our Favorite Children's Books - Kids ...">
            <a:extLst>
              <a:ext uri="{FF2B5EF4-FFF2-40B4-BE49-F238E27FC236}">
                <a16:creationId xmlns:a16="http://schemas.microsoft.com/office/drawing/2014/main" id="{EDF1B9CE-71C1-4F40-84C6-DCD923FB022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8633" y="4341067"/>
            <a:ext cx="2985117" cy="198646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FF9EA3BA-40DF-41AA-B0EA-F22A1A9EF5C7}"/>
              </a:ext>
            </a:extLst>
          </p:cNvPr>
          <p:cNvSpPr txBox="1"/>
          <p:nvPr/>
        </p:nvSpPr>
        <p:spPr>
          <a:xfrm>
            <a:off x="1" y="100203"/>
            <a:ext cx="12191999" cy="3016210"/>
          </a:xfrm>
          <a:prstGeom prst="rect">
            <a:avLst/>
          </a:prstGeom>
          <a:noFill/>
        </p:spPr>
        <p:txBody>
          <a:bodyPr wrap="square" rtlCol="0">
            <a:spAutoFit/>
          </a:bodyPr>
          <a:lstStyle/>
          <a:p>
            <a:pPr algn="ctr"/>
            <a:r>
              <a:rPr lang="en-GB" sz="4000" b="1" dirty="0">
                <a:latin typeface="Calibri Light" panose="020F0302020204030204" pitchFamily="34" charset="0"/>
                <a:cs typeface="Calibri Light" panose="020F0302020204030204" pitchFamily="34" charset="0"/>
              </a:rPr>
              <a:t>Reading for pleasure &amp; Accelerated Reader</a:t>
            </a:r>
          </a:p>
          <a:p>
            <a:r>
              <a:rPr lang="en-GB" sz="3000" b="1" dirty="0">
                <a:latin typeface="Calibri Light" panose="020F0302020204030204" pitchFamily="34" charset="0"/>
                <a:cs typeface="Calibri Light" panose="020F0302020204030204" pitchFamily="34" charset="0"/>
              </a:rPr>
              <a:t>Pros:</a:t>
            </a:r>
          </a:p>
          <a:p>
            <a:r>
              <a:rPr lang="en-GB" sz="3000" dirty="0">
                <a:latin typeface="Calibri Light" panose="020F0302020204030204" pitchFamily="34" charset="0"/>
                <a:cs typeface="Calibri Light" panose="020F0302020204030204" pitchFamily="34" charset="0"/>
              </a:rPr>
              <a:t>* Star reader test, which told the children their ‘ZPD’</a:t>
            </a:r>
          </a:p>
          <a:p>
            <a:r>
              <a:rPr lang="en-GB" sz="3000" dirty="0">
                <a:latin typeface="Calibri Light" panose="020F0302020204030204" pitchFamily="34" charset="0"/>
                <a:cs typeface="Calibri Light" panose="020F0302020204030204" pitchFamily="34" charset="0"/>
              </a:rPr>
              <a:t>* Children knew exactly which books they were allowed </a:t>
            </a:r>
          </a:p>
          <a:p>
            <a:r>
              <a:rPr lang="en-GB" sz="3000" dirty="0">
                <a:latin typeface="Calibri Light" panose="020F0302020204030204" pitchFamily="34" charset="0"/>
                <a:cs typeface="Calibri Light" panose="020F0302020204030204" pitchFamily="34" charset="0"/>
              </a:rPr>
              <a:t>* Comprehension quizzes at the end of every book</a:t>
            </a:r>
          </a:p>
          <a:p>
            <a:r>
              <a:rPr lang="en-GB" sz="3000" dirty="0">
                <a:latin typeface="Calibri Light" panose="020F0302020204030204" pitchFamily="34" charset="0"/>
                <a:cs typeface="Calibri Light" panose="020F0302020204030204" pitchFamily="34" charset="0"/>
              </a:rPr>
              <a:t>* AR taught the children what a book targeted at their level would ‘feel’ like</a:t>
            </a:r>
          </a:p>
        </p:txBody>
      </p:sp>
      <p:sp>
        <p:nvSpPr>
          <p:cNvPr id="6" name="TextBox 5">
            <a:extLst>
              <a:ext uri="{FF2B5EF4-FFF2-40B4-BE49-F238E27FC236}">
                <a16:creationId xmlns:a16="http://schemas.microsoft.com/office/drawing/2014/main" id="{CB05F4EE-B5AB-4BCA-858E-21D0608A8024}"/>
              </a:ext>
            </a:extLst>
          </p:cNvPr>
          <p:cNvSpPr txBox="1"/>
          <p:nvPr/>
        </p:nvSpPr>
        <p:spPr>
          <a:xfrm>
            <a:off x="3790951" y="3302448"/>
            <a:ext cx="8124824" cy="3785652"/>
          </a:xfrm>
          <a:prstGeom prst="rect">
            <a:avLst/>
          </a:prstGeom>
          <a:noFill/>
        </p:spPr>
        <p:txBody>
          <a:bodyPr wrap="square" rtlCol="0">
            <a:spAutoFit/>
          </a:bodyPr>
          <a:lstStyle/>
          <a:p>
            <a:r>
              <a:rPr lang="en-GB" sz="3000" b="1" dirty="0">
                <a:latin typeface="Calibri Light" panose="020F0302020204030204" pitchFamily="34" charset="0"/>
                <a:cs typeface="Calibri Light" panose="020F0302020204030204" pitchFamily="34" charset="0"/>
              </a:rPr>
              <a:t>Cons:</a:t>
            </a:r>
          </a:p>
          <a:p>
            <a:r>
              <a:rPr lang="en-GB" sz="3000" dirty="0">
                <a:latin typeface="Calibri Light" panose="020F0302020204030204" pitchFamily="34" charset="0"/>
                <a:cs typeface="Calibri Light" panose="020F0302020204030204" pitchFamily="34" charset="0"/>
              </a:rPr>
              <a:t>* Some children chose lots of easy books</a:t>
            </a:r>
          </a:p>
          <a:p>
            <a:r>
              <a:rPr lang="en-GB" sz="3000" dirty="0">
                <a:latin typeface="Calibri Light" panose="020F0302020204030204" pitchFamily="34" charset="0"/>
                <a:cs typeface="Calibri Light" panose="020F0302020204030204" pitchFamily="34" charset="0"/>
              </a:rPr>
              <a:t>* Children couldn’t always continue / complete a series of books</a:t>
            </a:r>
          </a:p>
          <a:p>
            <a:r>
              <a:rPr lang="en-GB" sz="3000" dirty="0">
                <a:latin typeface="Calibri Light" panose="020F0302020204030204" pitchFamily="34" charset="0"/>
                <a:cs typeface="Calibri Light" panose="020F0302020204030204" pitchFamily="34" charset="0"/>
              </a:rPr>
              <a:t>* Not enough books at each ZPD level</a:t>
            </a:r>
          </a:p>
          <a:p>
            <a:r>
              <a:rPr lang="en-GB" sz="3000" dirty="0">
                <a:latin typeface="Calibri Light" panose="020F0302020204030204" pitchFamily="34" charset="0"/>
                <a:cs typeface="Calibri Light" panose="020F0302020204030204" pitchFamily="34" charset="0"/>
              </a:rPr>
              <a:t>* Children couldn’t choose books according to their interests</a:t>
            </a:r>
          </a:p>
          <a:p>
            <a:endParaRPr lang="en-GB" sz="3000" b="1" dirty="0">
              <a:latin typeface="Twinkl Cursive Unlooped" panose="02000000000000000000" pitchFamily="2" charset="0"/>
            </a:endParaRPr>
          </a:p>
        </p:txBody>
      </p:sp>
    </p:spTree>
    <p:extLst>
      <p:ext uri="{BB962C8B-B14F-4D97-AF65-F5344CB8AC3E}">
        <p14:creationId xmlns:p14="http://schemas.microsoft.com/office/powerpoint/2010/main" val="22104622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30 Timeless Christmas Books for Kids">
            <a:extLst>
              <a:ext uri="{FF2B5EF4-FFF2-40B4-BE49-F238E27FC236}">
                <a16:creationId xmlns:a16="http://schemas.microsoft.com/office/drawing/2014/main" id="{CFD5059F-3FBF-4154-A383-A88014A1548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4401" y="4710128"/>
            <a:ext cx="3348038" cy="188117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7E14380A-6088-4E86-A4EA-DFAEB0BFF6E5}"/>
              </a:ext>
            </a:extLst>
          </p:cNvPr>
          <p:cNvSpPr txBox="1"/>
          <p:nvPr/>
        </p:nvSpPr>
        <p:spPr>
          <a:xfrm>
            <a:off x="280988" y="357378"/>
            <a:ext cx="11468101" cy="4708981"/>
          </a:xfrm>
          <a:prstGeom prst="rect">
            <a:avLst/>
          </a:prstGeom>
          <a:noFill/>
        </p:spPr>
        <p:txBody>
          <a:bodyPr wrap="square" rtlCol="0">
            <a:spAutoFit/>
          </a:bodyPr>
          <a:lstStyle/>
          <a:p>
            <a:r>
              <a:rPr lang="en-GB" sz="3000" b="1" dirty="0">
                <a:latin typeface="Calibri Light" panose="020F0302020204030204" pitchFamily="34" charset="0"/>
                <a:cs typeface="Calibri Light" panose="020F0302020204030204" pitchFamily="34" charset="0"/>
              </a:rPr>
              <a:t>Moving forwards at </a:t>
            </a:r>
            <a:r>
              <a:rPr lang="en-GB" sz="3000" b="1" dirty="0" err="1">
                <a:latin typeface="Calibri Light" panose="020F0302020204030204" pitchFamily="34" charset="0"/>
                <a:cs typeface="Calibri Light" panose="020F0302020204030204" pitchFamily="34" charset="0"/>
              </a:rPr>
              <a:t>Blundeston</a:t>
            </a:r>
            <a:r>
              <a:rPr lang="en-GB" sz="3000" b="1" dirty="0">
                <a:latin typeface="Calibri Light" panose="020F0302020204030204" pitchFamily="34" charset="0"/>
                <a:cs typeface="Calibri Light" panose="020F0302020204030204" pitchFamily="34" charset="0"/>
              </a:rPr>
              <a:t>…</a:t>
            </a:r>
          </a:p>
          <a:p>
            <a:r>
              <a:rPr lang="en-GB" sz="3000" dirty="0">
                <a:latin typeface="Calibri Light" panose="020F0302020204030204" pitchFamily="34" charset="0"/>
                <a:cs typeface="Calibri Light" panose="020F0302020204030204" pitchFamily="34" charset="0"/>
              </a:rPr>
              <a:t>We want the children to be able to choose books from the library according to their interests, but this might mean they choose a book which is way above, or below their reading level.  </a:t>
            </a:r>
          </a:p>
          <a:p>
            <a:r>
              <a:rPr lang="en-GB" sz="3000" dirty="0">
                <a:latin typeface="Calibri Light" panose="020F0302020204030204" pitchFamily="34" charset="0"/>
                <a:cs typeface="Calibri Light" panose="020F0302020204030204" pitchFamily="34" charset="0"/>
              </a:rPr>
              <a:t>You can still use this book to help your child’s comprehension skills.  </a:t>
            </a:r>
          </a:p>
          <a:p>
            <a:r>
              <a:rPr lang="en-GB" sz="3000" dirty="0">
                <a:latin typeface="Calibri Light" panose="020F0302020204030204" pitchFamily="34" charset="0"/>
                <a:cs typeface="Calibri Light" panose="020F0302020204030204" pitchFamily="34" charset="0"/>
              </a:rPr>
              <a:t>You can read the book to your child if it’s too hard for them and then have a conversation about what you’ve read.  </a:t>
            </a:r>
          </a:p>
          <a:p>
            <a:r>
              <a:rPr lang="en-GB" sz="3000" dirty="0">
                <a:latin typeface="Calibri Light" panose="020F0302020204030204" pitchFamily="34" charset="0"/>
                <a:cs typeface="Calibri Light" panose="020F0302020204030204" pitchFamily="34" charset="0"/>
              </a:rPr>
              <a:t>You can ask them questions and get them to ask you questions!</a:t>
            </a:r>
          </a:p>
          <a:p>
            <a:r>
              <a:rPr lang="en-GB" sz="3000" dirty="0">
                <a:latin typeface="Calibri Light" panose="020F0302020204030204" pitchFamily="34" charset="0"/>
                <a:cs typeface="Calibri Light" panose="020F0302020204030204" pitchFamily="34" charset="0"/>
              </a:rPr>
              <a:t>Remember, comprehension skills are just as </a:t>
            </a:r>
          </a:p>
          <a:p>
            <a:r>
              <a:rPr lang="en-GB" sz="3000" dirty="0">
                <a:latin typeface="Calibri Light" panose="020F0302020204030204" pitchFamily="34" charset="0"/>
                <a:cs typeface="Calibri Light" panose="020F0302020204030204" pitchFamily="34" charset="0"/>
              </a:rPr>
              <a:t>important as word-reading skills!</a:t>
            </a:r>
          </a:p>
        </p:txBody>
      </p:sp>
    </p:spTree>
    <p:extLst>
      <p:ext uri="{BB962C8B-B14F-4D97-AF65-F5344CB8AC3E}">
        <p14:creationId xmlns:p14="http://schemas.microsoft.com/office/powerpoint/2010/main" val="348351290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A059500-CEDC-4794-8107-E83405DE7F54}"/>
              </a:ext>
            </a:extLst>
          </p:cNvPr>
          <p:cNvSpPr/>
          <p:nvPr/>
        </p:nvSpPr>
        <p:spPr>
          <a:xfrm>
            <a:off x="466724" y="208687"/>
            <a:ext cx="11430001" cy="8402300"/>
          </a:xfrm>
          <a:prstGeom prst="rect">
            <a:avLst/>
          </a:prstGeom>
        </p:spPr>
        <p:txBody>
          <a:bodyPr wrap="square">
            <a:spAutoFit/>
          </a:bodyPr>
          <a:lstStyle/>
          <a:p>
            <a:r>
              <a:rPr lang="en-GB" sz="3000" b="1" dirty="0">
                <a:latin typeface="+mj-lt"/>
              </a:rPr>
              <a:t>Try to encourage your child to read a wide range of material.  Be creative. They don’t even need to have words! Try:</a:t>
            </a:r>
          </a:p>
          <a:p>
            <a:pPr marL="457200" indent="-457200">
              <a:lnSpc>
                <a:spcPct val="150000"/>
              </a:lnSpc>
              <a:buFont typeface="Arial" panose="020B0604020202020204" pitchFamily="34" charset="0"/>
              <a:buChar char="•"/>
            </a:pPr>
            <a:r>
              <a:rPr lang="en-GB" sz="3000" dirty="0">
                <a:latin typeface="+mj-lt"/>
              </a:rPr>
              <a:t>recipes</a:t>
            </a:r>
          </a:p>
          <a:p>
            <a:pPr marL="457200" indent="-457200">
              <a:lnSpc>
                <a:spcPct val="150000"/>
              </a:lnSpc>
              <a:buFont typeface="Arial" panose="020B0604020202020204" pitchFamily="34" charset="0"/>
              <a:buChar char="•"/>
            </a:pPr>
            <a:r>
              <a:rPr lang="en-GB" sz="3000" dirty="0">
                <a:latin typeface="+mj-lt"/>
              </a:rPr>
              <a:t>instructions</a:t>
            </a:r>
          </a:p>
          <a:p>
            <a:pPr marL="457200" indent="-457200">
              <a:lnSpc>
                <a:spcPct val="150000"/>
              </a:lnSpc>
              <a:buFont typeface="Arial" panose="020B0604020202020204" pitchFamily="34" charset="0"/>
              <a:buChar char="•"/>
            </a:pPr>
            <a:r>
              <a:rPr lang="en-GB" sz="3000" dirty="0">
                <a:latin typeface="+mj-lt"/>
              </a:rPr>
              <a:t>magazines</a:t>
            </a:r>
          </a:p>
          <a:p>
            <a:pPr marL="457200" indent="-457200">
              <a:lnSpc>
                <a:spcPct val="150000"/>
              </a:lnSpc>
              <a:buFont typeface="Arial" panose="020B0604020202020204" pitchFamily="34" charset="0"/>
              <a:buChar char="•"/>
            </a:pPr>
            <a:r>
              <a:rPr lang="en-GB" sz="3000" dirty="0">
                <a:latin typeface="+mj-lt"/>
              </a:rPr>
              <a:t>comics</a:t>
            </a:r>
          </a:p>
          <a:p>
            <a:pPr marL="457200" indent="-457200">
              <a:lnSpc>
                <a:spcPct val="150000"/>
              </a:lnSpc>
              <a:buFont typeface="Arial" panose="020B0604020202020204" pitchFamily="34" charset="0"/>
              <a:buChar char="•"/>
            </a:pPr>
            <a:r>
              <a:rPr lang="en-GB" sz="3000" dirty="0">
                <a:latin typeface="+mj-lt"/>
              </a:rPr>
              <a:t>food packets</a:t>
            </a:r>
          </a:p>
          <a:p>
            <a:pPr marL="457200" indent="-457200">
              <a:lnSpc>
                <a:spcPct val="150000"/>
              </a:lnSpc>
              <a:buFont typeface="Arial" panose="020B0604020202020204" pitchFamily="34" charset="0"/>
              <a:buChar char="•"/>
            </a:pPr>
            <a:r>
              <a:rPr lang="en-GB" sz="3000" dirty="0">
                <a:latin typeface="+mj-lt"/>
              </a:rPr>
              <a:t>seed packets</a:t>
            </a:r>
          </a:p>
          <a:p>
            <a:pPr marL="457200" indent="-457200">
              <a:lnSpc>
                <a:spcPct val="150000"/>
              </a:lnSpc>
              <a:buFont typeface="Arial" panose="020B0604020202020204" pitchFamily="34" charset="0"/>
              <a:buChar char="•"/>
            </a:pPr>
            <a:r>
              <a:rPr lang="en-GB" sz="3000" dirty="0">
                <a:latin typeface="+mj-lt"/>
              </a:rPr>
              <a:t>shampoo labels</a:t>
            </a:r>
          </a:p>
          <a:p>
            <a:pPr marL="457200" indent="-457200">
              <a:lnSpc>
                <a:spcPct val="150000"/>
              </a:lnSpc>
              <a:buFont typeface="Arial" panose="020B0604020202020204" pitchFamily="34" charset="0"/>
              <a:buChar char="•"/>
            </a:pPr>
            <a:r>
              <a:rPr lang="en-GB" sz="3000" dirty="0">
                <a:latin typeface="+mj-lt"/>
              </a:rPr>
              <a:t>road signs                       </a:t>
            </a:r>
            <a:r>
              <a:rPr lang="en-GB" sz="3000" b="1" dirty="0">
                <a:latin typeface="+mj-lt"/>
              </a:rPr>
              <a:t>It all counts!</a:t>
            </a:r>
          </a:p>
          <a:p>
            <a:pPr marL="457200" indent="-457200">
              <a:lnSpc>
                <a:spcPct val="150000"/>
              </a:lnSpc>
              <a:buFont typeface="Arial" panose="020B0604020202020204" pitchFamily="34" charset="0"/>
              <a:buChar char="•"/>
            </a:pPr>
            <a:endParaRPr lang="en-GB" sz="3000" dirty="0">
              <a:latin typeface="Twinkl Cursive Unlooped" panose="02000000000000000000" pitchFamily="2" charset="0"/>
            </a:endParaRPr>
          </a:p>
          <a:p>
            <a:pPr marL="457200" indent="-457200">
              <a:lnSpc>
                <a:spcPct val="150000"/>
              </a:lnSpc>
              <a:buFont typeface="Arial" panose="020B0604020202020204" pitchFamily="34" charset="0"/>
              <a:buChar char="•"/>
            </a:pPr>
            <a:endParaRPr lang="en-GB" sz="3000" dirty="0">
              <a:latin typeface="Twinkl Cursive Unlooped" panose="02000000000000000000" pitchFamily="2" charset="0"/>
            </a:endParaRPr>
          </a:p>
          <a:p>
            <a:pPr marL="457200" indent="-457200">
              <a:buFont typeface="Arial" panose="020B0604020202020204" pitchFamily="34" charset="0"/>
              <a:buChar char="•"/>
            </a:pPr>
            <a:endParaRPr lang="en-GB" sz="3000" dirty="0">
              <a:latin typeface="Twinkl Cursive Unlooped" panose="02000000000000000000" pitchFamily="2" charset="0"/>
            </a:endParaRPr>
          </a:p>
        </p:txBody>
      </p:sp>
      <p:pic>
        <p:nvPicPr>
          <p:cNvPr id="4" name="Picture 3">
            <a:extLst>
              <a:ext uri="{FF2B5EF4-FFF2-40B4-BE49-F238E27FC236}">
                <a16:creationId xmlns:a16="http://schemas.microsoft.com/office/drawing/2014/main" id="{9905ACAE-AF0A-4C4F-B77D-41DDE5C1B526}"/>
              </a:ext>
            </a:extLst>
          </p:cNvPr>
          <p:cNvPicPr>
            <a:picLocks noChangeAspect="1"/>
          </p:cNvPicPr>
          <p:nvPr/>
        </p:nvPicPr>
        <p:blipFill>
          <a:blip r:embed="rId3"/>
          <a:stretch>
            <a:fillRect/>
          </a:stretch>
        </p:blipFill>
        <p:spPr>
          <a:xfrm>
            <a:off x="8834438" y="1863629"/>
            <a:ext cx="2890838" cy="2546208"/>
          </a:xfrm>
          <a:prstGeom prst="rect">
            <a:avLst/>
          </a:prstGeom>
        </p:spPr>
      </p:pic>
      <p:pic>
        <p:nvPicPr>
          <p:cNvPr id="3076" name="Picture 4" descr="How Ikea's Assembly Instructions Champion Universal Design | by Liz Danzico  | Magenta">
            <a:extLst>
              <a:ext uri="{FF2B5EF4-FFF2-40B4-BE49-F238E27FC236}">
                <a16:creationId xmlns:a16="http://schemas.microsoft.com/office/drawing/2014/main" id="{E2E53F57-4D30-4DEF-B847-4F593808DFF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4563" y="3114412"/>
            <a:ext cx="3079750" cy="21810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590125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E742BBF-CA8B-4EAC-B6F7-6BE186541898}"/>
              </a:ext>
            </a:extLst>
          </p:cNvPr>
          <p:cNvSpPr txBox="1"/>
          <p:nvPr/>
        </p:nvSpPr>
        <p:spPr>
          <a:xfrm>
            <a:off x="280988" y="357378"/>
            <a:ext cx="11468101" cy="4247317"/>
          </a:xfrm>
          <a:prstGeom prst="rect">
            <a:avLst/>
          </a:prstGeom>
          <a:noFill/>
        </p:spPr>
        <p:txBody>
          <a:bodyPr wrap="square" rtlCol="0">
            <a:spAutoFit/>
          </a:bodyPr>
          <a:lstStyle/>
          <a:p>
            <a:r>
              <a:rPr lang="en-GB" sz="3000" b="1" dirty="0">
                <a:latin typeface="Calibri Light" panose="020F0302020204030204" pitchFamily="34" charset="0"/>
                <a:cs typeface="Calibri Light" panose="020F0302020204030204" pitchFamily="34" charset="0"/>
              </a:rPr>
              <a:t>Moving forwards at </a:t>
            </a:r>
            <a:r>
              <a:rPr lang="en-GB" sz="3000" b="1" dirty="0" err="1">
                <a:latin typeface="Calibri Light" panose="020F0302020204030204" pitchFamily="34" charset="0"/>
                <a:cs typeface="Calibri Light" panose="020F0302020204030204" pitchFamily="34" charset="0"/>
              </a:rPr>
              <a:t>Blundeston</a:t>
            </a:r>
            <a:r>
              <a:rPr lang="en-GB" sz="3000" b="1" dirty="0">
                <a:latin typeface="Calibri Light" panose="020F0302020204030204" pitchFamily="34" charset="0"/>
                <a:cs typeface="Calibri Light" panose="020F0302020204030204" pitchFamily="34" charset="0"/>
              </a:rPr>
              <a:t>…</a:t>
            </a:r>
          </a:p>
          <a:p>
            <a:r>
              <a:rPr lang="en-GB" sz="3000" dirty="0">
                <a:latin typeface="Calibri Light" panose="020F0302020204030204" pitchFamily="34" charset="0"/>
                <a:cs typeface="Calibri Light" panose="020F0302020204030204" pitchFamily="34" charset="0"/>
              </a:rPr>
              <a:t>Sometimes, you might want to hear your child read a book that is at the right level for their reading skills.</a:t>
            </a:r>
          </a:p>
          <a:p>
            <a:r>
              <a:rPr lang="en-GB" sz="3000" dirty="0">
                <a:latin typeface="Calibri Light" panose="020F0302020204030204" pitchFamily="34" charset="0"/>
                <a:cs typeface="Calibri Light" panose="020F0302020204030204" pitchFamily="34" charset="0"/>
              </a:rPr>
              <a:t>Talk to them about how to choose a book at the right level.  </a:t>
            </a:r>
          </a:p>
          <a:p>
            <a:r>
              <a:rPr lang="en-GB" sz="3000" dirty="0">
                <a:latin typeface="Calibri Light" panose="020F0302020204030204" pitchFamily="34" charset="0"/>
                <a:cs typeface="Calibri Light" panose="020F0302020204030204" pitchFamily="34" charset="0"/>
              </a:rPr>
              <a:t>Show them how to flick through a book, or read a page for practise.</a:t>
            </a:r>
          </a:p>
          <a:p>
            <a:r>
              <a:rPr lang="en-GB" sz="3000" dirty="0">
                <a:latin typeface="Calibri Light" panose="020F0302020204030204" pitchFamily="34" charset="0"/>
                <a:cs typeface="Calibri Light" panose="020F0302020204030204" pitchFamily="34" charset="0"/>
              </a:rPr>
              <a:t>Encourage them to change a book if it’s too hard or too easy, or if they are not enjoying it – all these things are the skills they need to be successful readers.</a:t>
            </a:r>
          </a:p>
          <a:p>
            <a:endParaRPr lang="en-GB" sz="3000" dirty="0">
              <a:latin typeface="Twinkl Cursive Unlooped" panose="02000000000000000000" pitchFamily="2" charset="0"/>
            </a:endParaRPr>
          </a:p>
        </p:txBody>
      </p:sp>
    </p:spTree>
    <p:extLst>
      <p:ext uri="{BB962C8B-B14F-4D97-AF65-F5344CB8AC3E}">
        <p14:creationId xmlns:p14="http://schemas.microsoft.com/office/powerpoint/2010/main" val="133885645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4D2FA503-E1BC-AFCA-FE27-62A61FA5A810}"/>
              </a:ext>
            </a:extLst>
          </p:cNvPr>
          <p:cNvSpPr>
            <a:spLocks noGrp="1"/>
          </p:cNvSpPr>
          <p:nvPr>
            <p:ph idx="1"/>
          </p:nvPr>
        </p:nvSpPr>
        <p:spPr>
          <a:xfrm>
            <a:off x="205234" y="174709"/>
            <a:ext cx="11788498" cy="6508582"/>
          </a:xfrm>
        </p:spPr>
        <p:txBody>
          <a:bodyPr>
            <a:normAutofit/>
          </a:bodyPr>
          <a:lstStyle/>
          <a:p>
            <a:pPr marL="0" indent="0">
              <a:buNone/>
            </a:pPr>
            <a:r>
              <a:rPr lang="en-GB" sz="4000" b="1" u="sng" dirty="0"/>
              <a:t>Other ways reading for pleasure is promoted in school</a:t>
            </a:r>
          </a:p>
        </p:txBody>
      </p:sp>
      <p:sp>
        <p:nvSpPr>
          <p:cNvPr id="2" name="Rectangle 1">
            <a:extLst>
              <a:ext uri="{FF2B5EF4-FFF2-40B4-BE49-F238E27FC236}">
                <a16:creationId xmlns:a16="http://schemas.microsoft.com/office/drawing/2014/main" id="{9AFE78F8-6F52-4113-8A2F-13E728055E0C}"/>
              </a:ext>
            </a:extLst>
          </p:cNvPr>
          <p:cNvSpPr/>
          <p:nvPr/>
        </p:nvSpPr>
        <p:spPr>
          <a:xfrm>
            <a:off x="482896" y="1072634"/>
            <a:ext cx="9787295" cy="4031873"/>
          </a:xfrm>
          <a:prstGeom prst="rect">
            <a:avLst/>
          </a:prstGeom>
        </p:spPr>
        <p:txBody>
          <a:bodyPr wrap="none">
            <a:spAutoFit/>
          </a:bodyPr>
          <a:lstStyle/>
          <a:p>
            <a:r>
              <a:rPr lang="en-GB" sz="3200" dirty="0"/>
              <a:t>Libraries in class</a:t>
            </a:r>
          </a:p>
          <a:p>
            <a:r>
              <a:rPr lang="en-GB" sz="3200" dirty="0"/>
              <a:t>Book fairs</a:t>
            </a:r>
          </a:p>
          <a:p>
            <a:r>
              <a:rPr lang="en-GB" sz="3200" dirty="0"/>
              <a:t>Competitions – book </a:t>
            </a:r>
            <a:r>
              <a:rPr lang="en-GB" sz="3200" dirty="0" err="1"/>
              <a:t>shelfie</a:t>
            </a:r>
            <a:endParaRPr lang="en-GB" sz="3200" dirty="0"/>
          </a:p>
          <a:p>
            <a:r>
              <a:rPr lang="en-GB" sz="3200" dirty="0"/>
              <a:t>Authors in school and online – Sue Hendra (</a:t>
            </a:r>
            <a:r>
              <a:rPr lang="en-GB" sz="3200" dirty="0" err="1"/>
              <a:t>Supertato</a:t>
            </a:r>
            <a:r>
              <a:rPr lang="en-GB" sz="3200" dirty="0"/>
              <a:t>)</a:t>
            </a:r>
          </a:p>
          <a:p>
            <a:r>
              <a:rPr lang="en-GB" sz="3200" dirty="0"/>
              <a:t>WCR – we talk about similar books they might like to read</a:t>
            </a:r>
          </a:p>
          <a:p>
            <a:r>
              <a:rPr lang="en-GB" sz="3200" dirty="0"/>
              <a:t>Author of the month in our library</a:t>
            </a:r>
          </a:p>
          <a:p>
            <a:r>
              <a:rPr lang="en-GB" sz="3200" dirty="0"/>
              <a:t>Reading newsletter each half term</a:t>
            </a:r>
          </a:p>
          <a:p>
            <a:r>
              <a:rPr lang="en-GB" sz="3200" dirty="0"/>
              <a:t>Sharing reading between classes</a:t>
            </a:r>
          </a:p>
        </p:txBody>
      </p:sp>
    </p:spTree>
    <p:extLst>
      <p:ext uri="{BB962C8B-B14F-4D97-AF65-F5344CB8AC3E}">
        <p14:creationId xmlns:p14="http://schemas.microsoft.com/office/powerpoint/2010/main" val="300817224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4D2FA503-E1BC-AFCA-FE27-62A61FA5A810}"/>
              </a:ext>
            </a:extLst>
          </p:cNvPr>
          <p:cNvSpPr>
            <a:spLocks noGrp="1"/>
          </p:cNvSpPr>
          <p:nvPr>
            <p:ph idx="1"/>
          </p:nvPr>
        </p:nvSpPr>
        <p:spPr>
          <a:xfrm>
            <a:off x="205234" y="174709"/>
            <a:ext cx="11788498" cy="6508582"/>
          </a:xfrm>
        </p:spPr>
        <p:txBody>
          <a:bodyPr>
            <a:normAutofit lnSpcReduction="10000"/>
          </a:bodyPr>
          <a:lstStyle/>
          <a:p>
            <a:pPr marL="0" indent="0">
              <a:buNone/>
            </a:pPr>
            <a:r>
              <a:rPr lang="en-GB" sz="4000" b="1" u="sng" dirty="0"/>
              <a:t>How to encourage independent reading at home</a:t>
            </a:r>
          </a:p>
          <a:p>
            <a:r>
              <a:rPr lang="en-GB" sz="3200" dirty="0">
                <a:latin typeface="+mj-lt"/>
              </a:rPr>
              <a:t>Read aloud to children, not just listen to them.</a:t>
            </a:r>
          </a:p>
          <a:p>
            <a:r>
              <a:rPr lang="en-GB" sz="3200" dirty="0">
                <a:latin typeface="+mj-lt"/>
              </a:rPr>
              <a:t>Set a routine for reading.  </a:t>
            </a:r>
            <a:endParaRPr lang="en-GB" sz="2600" dirty="0">
              <a:latin typeface="+mj-lt"/>
            </a:endParaRPr>
          </a:p>
          <a:p>
            <a:r>
              <a:rPr lang="en-GB" sz="3200" dirty="0">
                <a:latin typeface="+mj-lt"/>
              </a:rPr>
              <a:t>Having books that the child owns (re-reading books)</a:t>
            </a:r>
          </a:p>
          <a:p>
            <a:r>
              <a:rPr lang="en-GB" sz="3200" dirty="0">
                <a:latin typeface="+mj-lt"/>
              </a:rPr>
              <a:t>Using the library or book swaps with friends to help build variety</a:t>
            </a:r>
          </a:p>
          <a:p>
            <a:r>
              <a:rPr lang="en-GB" sz="3200" dirty="0">
                <a:latin typeface="+mj-lt"/>
              </a:rPr>
              <a:t>Exposing children to texts beyond novel. E.g. comics, magazines, non-fiction books</a:t>
            </a:r>
          </a:p>
          <a:p>
            <a:r>
              <a:rPr lang="en-GB" sz="3200" dirty="0">
                <a:latin typeface="+mj-lt"/>
              </a:rPr>
              <a:t>Taking control of screens – reading first and then screentime</a:t>
            </a:r>
          </a:p>
          <a:p>
            <a:r>
              <a:rPr lang="en-GB" sz="3200" dirty="0">
                <a:latin typeface="+mj-lt"/>
              </a:rPr>
              <a:t>Show that you love reading</a:t>
            </a:r>
          </a:p>
          <a:p>
            <a:r>
              <a:rPr lang="en-GB" sz="3200" dirty="0">
                <a:latin typeface="+mj-lt"/>
              </a:rPr>
              <a:t>Give children books that matter to them</a:t>
            </a:r>
          </a:p>
          <a:p>
            <a:r>
              <a:rPr lang="en-GB" sz="3200" dirty="0">
                <a:latin typeface="+mj-lt"/>
              </a:rPr>
              <a:t>Have a special reading time (bedtime/after dinner) or special place in the house for reading</a:t>
            </a:r>
          </a:p>
        </p:txBody>
      </p:sp>
    </p:spTree>
    <p:extLst>
      <p:ext uri="{BB962C8B-B14F-4D97-AF65-F5344CB8AC3E}">
        <p14:creationId xmlns:p14="http://schemas.microsoft.com/office/powerpoint/2010/main" val="930402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6">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F4730-2526-4681-9C72-B34860B9E631}"/>
              </a:ext>
            </a:extLst>
          </p:cNvPr>
          <p:cNvSpPr>
            <a:spLocks noGrp="1"/>
          </p:cNvSpPr>
          <p:nvPr>
            <p:ph type="title"/>
          </p:nvPr>
        </p:nvSpPr>
        <p:spPr/>
        <p:txBody>
          <a:bodyPr/>
          <a:lstStyle/>
          <a:p>
            <a:r>
              <a:rPr lang="en-GB" dirty="0"/>
              <a:t>The power of reading from a child…</a:t>
            </a:r>
          </a:p>
        </p:txBody>
      </p:sp>
      <p:pic>
        <p:nvPicPr>
          <p:cNvPr id="4" name="Online Media 3" title="The Power and Importance of...READING! | Luke Bakic | TEDxYouth@TBSWarsaw">
            <a:hlinkClick r:id="" action="ppaction://media"/>
            <a:extLst>
              <a:ext uri="{FF2B5EF4-FFF2-40B4-BE49-F238E27FC236}">
                <a16:creationId xmlns:a16="http://schemas.microsoft.com/office/drawing/2014/main" id="{C79AE23F-0E8A-4632-A1A8-77211BFF67D8}"/>
              </a:ext>
            </a:extLst>
          </p:cNvPr>
          <p:cNvPicPr>
            <a:picLocks noGrp="1" noRot="1" noChangeAspect="1"/>
          </p:cNvPicPr>
          <p:nvPr>
            <p:ph idx="1"/>
            <a:videoFile r:link="rId1"/>
          </p:nvPr>
        </p:nvPicPr>
        <p:blipFill>
          <a:blip r:embed="rId4"/>
          <a:stretch>
            <a:fillRect/>
          </a:stretch>
        </p:blipFill>
        <p:spPr>
          <a:xfrm>
            <a:off x="1916430" y="1520825"/>
            <a:ext cx="8839200" cy="4972050"/>
          </a:xfrm>
          <a:prstGeom prst="rect">
            <a:avLst/>
          </a:prstGeom>
        </p:spPr>
      </p:pic>
    </p:spTree>
    <p:extLst>
      <p:ext uri="{BB962C8B-B14F-4D97-AF65-F5344CB8AC3E}">
        <p14:creationId xmlns:p14="http://schemas.microsoft.com/office/powerpoint/2010/main" val="369605022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24BF61-62F6-946D-9022-278631EC4FE7}"/>
              </a:ext>
            </a:extLst>
          </p:cNvPr>
          <p:cNvSpPr>
            <a:spLocks noGrp="1"/>
          </p:cNvSpPr>
          <p:nvPr>
            <p:ph type="title"/>
          </p:nvPr>
        </p:nvSpPr>
        <p:spPr/>
        <p:txBody>
          <a:bodyPr/>
          <a:lstStyle/>
          <a:p>
            <a:r>
              <a:rPr lang="en-GB" b="1" u="sng" dirty="0"/>
              <a:t>Any questions? </a:t>
            </a:r>
          </a:p>
        </p:txBody>
      </p:sp>
    </p:spTree>
    <p:extLst>
      <p:ext uri="{BB962C8B-B14F-4D97-AF65-F5344CB8AC3E}">
        <p14:creationId xmlns:p14="http://schemas.microsoft.com/office/powerpoint/2010/main" val="218351127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2101</TotalTime>
  <Words>2791</Words>
  <Application>Microsoft Office PowerPoint</Application>
  <PresentationFormat>Widescreen</PresentationFormat>
  <Paragraphs>279</Paragraphs>
  <Slides>32</Slides>
  <Notes>32</Notes>
  <HiddenSlides>0</HiddenSlides>
  <MMClips>2</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32</vt:i4>
      </vt:variant>
    </vt:vector>
  </HeadingPairs>
  <TitlesOfParts>
    <vt:vector size="42" baseType="lpstr">
      <vt:lpstr>ＭＳ Ｐゴシック</vt:lpstr>
      <vt:lpstr>Arial</vt:lpstr>
      <vt:lpstr>Calibri</vt:lpstr>
      <vt:lpstr>Calibri Light</vt:lpstr>
      <vt:lpstr>League Spartan</vt:lpstr>
      <vt:lpstr>Montserrat</vt:lpstr>
      <vt:lpstr>Montserrat Bold</vt:lpstr>
      <vt:lpstr>Montserrat Bold Italics</vt:lpstr>
      <vt:lpstr>Twinkl Cursive Unlooped</vt:lpstr>
      <vt:lpstr>Office Theme</vt:lpstr>
      <vt:lpstr>Welcome to our Parent Reading Workshop</vt:lpstr>
      <vt:lpstr>PowerPoint Presentation</vt:lpstr>
      <vt:lpstr>Why is there a decline in reading for pleasure?</vt:lpstr>
      <vt:lpstr>PowerPoint Presentation</vt:lpstr>
      <vt:lpstr>Michael Rosen</vt:lpstr>
      <vt:lpstr>PowerPoint Presentation</vt:lpstr>
      <vt:lpstr>Reading and sharing books from an early age</vt:lpstr>
      <vt:lpstr>PowerPoint Presentation</vt:lpstr>
      <vt:lpstr>PowerPoint Presentation</vt:lpstr>
      <vt:lpstr>What is fluency and why is it important? </vt:lpstr>
      <vt:lpstr>Three ways you can help build fluency at home…</vt:lpstr>
      <vt:lpstr>Language comprehension </vt:lpstr>
      <vt:lpstr>How do we teach comprehension in school?</vt:lpstr>
      <vt:lpstr>PowerPoint Presentation</vt:lpstr>
      <vt:lpstr>PowerPoint Presentation</vt:lpstr>
      <vt:lpstr>PowerPoint Presentation</vt:lpstr>
      <vt:lpstr>PowerPoint Presentation</vt:lpstr>
      <vt:lpstr>PowerPoint Presentation</vt:lpstr>
      <vt:lpstr>Questions you can ask at home…see handout</vt:lpstr>
      <vt:lpstr>What you can do to help develop comprehension…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power of reading from a child…</vt:lpstr>
      <vt:lpstr>Any questions?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our Parent Reading Workshop</dc:title>
  <dc:creator>Shahbaz Ali</dc:creator>
  <cp:lastModifiedBy>Laura Ward</cp:lastModifiedBy>
  <cp:revision>36</cp:revision>
  <cp:lastPrinted>2024-10-15T15:11:14Z</cp:lastPrinted>
  <dcterms:created xsi:type="dcterms:W3CDTF">2024-01-30T08:04:51Z</dcterms:created>
  <dcterms:modified xsi:type="dcterms:W3CDTF">2024-10-16T08:53:30Z</dcterms:modified>
</cp:coreProperties>
</file>